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7" r:id="rId3"/>
    <p:sldId id="257" r:id="rId4"/>
    <p:sldId id="258" r:id="rId5"/>
    <p:sldId id="259" r:id="rId6"/>
    <p:sldId id="260" r:id="rId7"/>
    <p:sldId id="283" r:id="rId8"/>
    <p:sldId id="263" r:id="rId9"/>
    <p:sldId id="268" r:id="rId10"/>
    <p:sldId id="274" r:id="rId11"/>
    <p:sldId id="279" r:id="rId12"/>
    <p:sldId id="272" r:id="rId13"/>
    <p:sldId id="273" r:id="rId14"/>
    <p:sldId id="270" r:id="rId15"/>
    <p:sldId id="271" r:id="rId16"/>
    <p:sldId id="288" r:id="rId17"/>
    <p:sldId id="264" r:id="rId18"/>
    <p:sldId id="284" r:id="rId19"/>
    <p:sldId id="280" r:id="rId20"/>
    <p:sldId id="281" r:id="rId21"/>
    <p:sldId id="278" r:id="rId22"/>
    <p:sldId id="289" r:id="rId23"/>
    <p:sldId id="267" r:id="rId24"/>
    <p:sldId id="282" r:id="rId25"/>
    <p:sldId id="286" r:id="rId26"/>
    <p:sldId id="285" r:id="rId27"/>
    <p:sldId id="269" r:id="rId28"/>
    <p:sldId id="291" r:id="rId29"/>
    <p:sldId id="290" r:id="rId30"/>
    <p:sldId id="276" r:id="rId31"/>
    <p:sldId id="277" r:id="rId32"/>
    <p:sldId id="292" r:id="rId33"/>
    <p:sldId id="293" r:id="rId34"/>
    <p:sldId id="294" r:id="rId35"/>
    <p:sldId id="295" r:id="rId36"/>
    <p:sldId id="297"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Martinez" initials="LM" lastIdx="1" clrIdx="0">
    <p:extLst>
      <p:ext uri="{19B8F6BF-5375-455C-9EA6-DF929625EA0E}">
        <p15:presenceInfo xmlns:p15="http://schemas.microsoft.com/office/powerpoint/2012/main" userId="S::lmarti61@slcc.edu::dd50ee90-9972-40c5-819a-e4a6f17659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12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38575-1077-4B73-A425-E1EAB32DEEA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52CD-136D-4580-913C-7EF062A4A9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57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38575-1077-4B73-A425-E1EAB32DEEA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322446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38575-1077-4B73-A425-E1EAB32DEEA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402654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38575-1077-4B73-A425-E1EAB32DEEA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169050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38575-1077-4B73-A425-E1EAB32DEEA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346140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38575-1077-4B73-A425-E1EAB32DEEA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252CD-136D-4580-913C-7EF062A4A9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4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38575-1077-4B73-A425-E1EAB32DEEAE}"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118968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E38575-1077-4B73-A425-E1EAB32DEEAE}"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62714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E38575-1077-4B73-A425-E1EAB32DEEAE}"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369995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E38575-1077-4B73-A425-E1EAB32DEEAE}" type="datetimeFigureOut">
              <a:rPr lang="en-US" smtClean="0"/>
              <a:t>3/18/2020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149650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E38575-1077-4B73-A425-E1EAB32DEEAE}" type="datetimeFigureOut">
              <a:rPr lang="en-US" smtClean="0"/>
              <a:t>3/18/2020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0252CD-136D-4580-913C-7EF062A4A93E}" type="slidenum">
              <a:rPr lang="en-US" smtClean="0"/>
              <a:t>‹#›</a:t>
            </a:fld>
            <a:endParaRPr lang="en-US"/>
          </a:p>
        </p:txBody>
      </p:sp>
    </p:spTree>
    <p:extLst>
      <p:ext uri="{BB962C8B-B14F-4D97-AF65-F5344CB8AC3E}">
        <p14:creationId xmlns:p14="http://schemas.microsoft.com/office/powerpoint/2010/main" val="77813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E38575-1077-4B73-A425-E1EAB32DEEAE}"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252CD-136D-4580-913C-7EF062A4A93E}" type="slidenum">
              <a:rPr lang="en-US" smtClean="0"/>
              <a:t>‹#›</a:t>
            </a:fld>
            <a:endParaRPr lang="en-US"/>
          </a:p>
        </p:txBody>
      </p:sp>
    </p:spTree>
    <p:extLst>
      <p:ext uri="{BB962C8B-B14F-4D97-AF65-F5344CB8AC3E}">
        <p14:creationId xmlns:p14="http://schemas.microsoft.com/office/powerpoint/2010/main" val="79766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E38575-1077-4B73-A425-E1EAB32DEEAE}" type="datetimeFigureOut">
              <a:rPr lang="en-US" smtClean="0"/>
              <a:t>3/18/2020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0252CD-136D-4580-913C-7EF062A4A93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694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Lee.Martinez@slcc.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CBAB-4D83-41C8-BC59-87B585315A2E}"/>
              </a:ext>
            </a:extLst>
          </p:cNvPr>
          <p:cNvSpPr>
            <a:spLocks noGrp="1"/>
          </p:cNvSpPr>
          <p:nvPr>
            <p:ph type="ctrTitle"/>
          </p:nvPr>
        </p:nvSpPr>
        <p:spPr/>
        <p:txBody>
          <a:bodyPr/>
          <a:lstStyle/>
          <a:p>
            <a:r>
              <a:rPr lang="en-US" dirty="0"/>
              <a:t>Notetaking in </a:t>
            </a:r>
            <a:r>
              <a:rPr lang="en-US" dirty="0" err="1"/>
              <a:t>MySuccess</a:t>
            </a:r>
            <a:endParaRPr lang="en-US" dirty="0"/>
          </a:p>
        </p:txBody>
      </p:sp>
      <p:sp>
        <p:nvSpPr>
          <p:cNvPr id="3" name="Subtitle 2">
            <a:extLst>
              <a:ext uri="{FF2B5EF4-FFF2-40B4-BE49-F238E27FC236}">
                <a16:creationId xmlns:a16="http://schemas.microsoft.com/office/drawing/2014/main" id="{275F9CEC-1560-4204-A7ED-11F89B282CA1}"/>
              </a:ext>
            </a:extLst>
          </p:cNvPr>
          <p:cNvSpPr>
            <a:spLocks noGrp="1"/>
          </p:cNvSpPr>
          <p:nvPr>
            <p:ph type="subTitle" idx="1"/>
          </p:nvPr>
        </p:nvSpPr>
        <p:spPr/>
        <p:txBody>
          <a:bodyPr>
            <a:normAutofit/>
          </a:bodyPr>
          <a:lstStyle/>
          <a:p>
            <a:r>
              <a:rPr lang="en-US" sz="2000" dirty="0"/>
              <a:t>For Academic Advisors</a:t>
            </a:r>
          </a:p>
          <a:p>
            <a:r>
              <a:rPr lang="en-US" sz="2000" dirty="0"/>
              <a:t>Produced by Holly Perry</a:t>
            </a:r>
          </a:p>
          <a:p>
            <a:endParaRPr lang="en-US" sz="2000" dirty="0"/>
          </a:p>
          <a:p>
            <a:endParaRPr lang="en-US" dirty="0"/>
          </a:p>
          <a:p>
            <a:endParaRPr lang="en-US" dirty="0"/>
          </a:p>
          <a:p>
            <a:endParaRPr lang="en-US" dirty="0"/>
          </a:p>
        </p:txBody>
      </p:sp>
      <p:pic>
        <p:nvPicPr>
          <p:cNvPr id="5" name="Picture 2" descr="Image result for salt lake community college logo">
            <a:extLst>
              <a:ext uri="{FF2B5EF4-FFF2-40B4-BE49-F238E27FC236}">
                <a16:creationId xmlns:a16="http://schemas.microsoft.com/office/drawing/2014/main" id="{CAA2DBD6-962B-4D35-A94D-002308F1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54" y="532726"/>
            <a:ext cx="3488013" cy="131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57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7577-847D-4830-926B-97540BD8E250}"/>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CA67EA63-F07C-4D82-BB1A-6E25AEE77912}"/>
              </a:ext>
            </a:extLst>
          </p:cNvPr>
          <p:cNvPicPr>
            <a:picLocks noGrp="1" noChangeAspect="1"/>
          </p:cNvPicPr>
          <p:nvPr>
            <p:ph idx="1"/>
          </p:nvPr>
        </p:nvPicPr>
        <p:blipFill>
          <a:blip r:embed="rId2"/>
          <a:stretch>
            <a:fillRect/>
          </a:stretch>
        </p:blipFill>
        <p:spPr>
          <a:xfrm>
            <a:off x="2492375" y="2652713"/>
            <a:ext cx="7267575" cy="2409825"/>
          </a:xfrm>
          <a:prstGeom prst="rect">
            <a:avLst/>
          </a:prstGeom>
        </p:spPr>
      </p:pic>
      <p:sp>
        <p:nvSpPr>
          <p:cNvPr id="5" name="Rectangle 4">
            <a:extLst>
              <a:ext uri="{FF2B5EF4-FFF2-40B4-BE49-F238E27FC236}">
                <a16:creationId xmlns:a16="http://schemas.microsoft.com/office/drawing/2014/main" id="{11F645DD-C951-42EB-9B0B-AFD60EC647DE}"/>
              </a:ext>
            </a:extLst>
          </p:cNvPr>
          <p:cNvSpPr/>
          <p:nvPr/>
        </p:nvSpPr>
        <p:spPr>
          <a:xfrm>
            <a:off x="4947557" y="2210594"/>
            <a:ext cx="5313524" cy="2713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83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9628-91F9-4BA9-940B-7BF6F4577438}"/>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B02A0C44-9F44-4548-830E-E5A7467CA167}"/>
              </a:ext>
            </a:extLst>
          </p:cNvPr>
          <p:cNvPicPr>
            <a:picLocks noGrp="1" noChangeAspect="1"/>
          </p:cNvPicPr>
          <p:nvPr>
            <p:ph idx="1"/>
          </p:nvPr>
        </p:nvPicPr>
        <p:blipFill>
          <a:blip r:embed="rId2"/>
          <a:stretch>
            <a:fillRect/>
          </a:stretch>
        </p:blipFill>
        <p:spPr>
          <a:xfrm>
            <a:off x="772319" y="1879600"/>
            <a:ext cx="9620250" cy="4000500"/>
          </a:xfrm>
          <a:prstGeom prst="rect">
            <a:avLst/>
          </a:prstGeom>
        </p:spPr>
      </p:pic>
      <p:sp>
        <p:nvSpPr>
          <p:cNvPr id="5" name="Rectangle 4">
            <a:extLst>
              <a:ext uri="{FF2B5EF4-FFF2-40B4-BE49-F238E27FC236}">
                <a16:creationId xmlns:a16="http://schemas.microsoft.com/office/drawing/2014/main" id="{884E629B-F864-43DF-9167-EB5E6D73B1C4}"/>
              </a:ext>
            </a:extLst>
          </p:cNvPr>
          <p:cNvSpPr/>
          <p:nvPr/>
        </p:nvSpPr>
        <p:spPr>
          <a:xfrm>
            <a:off x="5130800" y="2387600"/>
            <a:ext cx="50038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8FECF7-F681-46DC-BCF7-B25EE612C99F}"/>
              </a:ext>
            </a:extLst>
          </p:cNvPr>
          <p:cNvSpPr/>
          <p:nvPr/>
        </p:nvSpPr>
        <p:spPr>
          <a:xfrm>
            <a:off x="2247900" y="3429000"/>
            <a:ext cx="8763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63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DFD4-C605-4493-A40A-72ECF68DBD0A}"/>
              </a:ext>
            </a:extLst>
          </p:cNvPr>
          <p:cNvSpPr>
            <a:spLocks noGrp="1"/>
          </p:cNvSpPr>
          <p:nvPr>
            <p:ph type="title"/>
          </p:nvPr>
        </p:nvSpPr>
        <p:spPr/>
        <p:txBody>
          <a:bodyPr/>
          <a:lstStyle/>
          <a:p>
            <a:r>
              <a:rPr lang="en-US" dirty="0"/>
              <a:t>Very Helpful+ </a:t>
            </a:r>
            <a:r>
              <a:rPr lang="en-US" dirty="0" err="1"/>
              <a:t>Speednotes</a:t>
            </a:r>
            <a:endParaRPr lang="en-US" dirty="0"/>
          </a:p>
        </p:txBody>
      </p:sp>
      <p:pic>
        <p:nvPicPr>
          <p:cNvPr id="4" name="Content Placeholder 3">
            <a:extLst>
              <a:ext uri="{FF2B5EF4-FFF2-40B4-BE49-F238E27FC236}">
                <a16:creationId xmlns:a16="http://schemas.microsoft.com/office/drawing/2014/main" id="{6AA7E2F7-2D23-4792-910A-A38A7170E647}"/>
              </a:ext>
            </a:extLst>
          </p:cNvPr>
          <p:cNvPicPr>
            <a:picLocks noGrp="1" noChangeAspect="1"/>
          </p:cNvPicPr>
          <p:nvPr>
            <p:ph idx="1"/>
          </p:nvPr>
        </p:nvPicPr>
        <p:blipFill>
          <a:blip r:embed="rId2"/>
          <a:stretch>
            <a:fillRect/>
          </a:stretch>
        </p:blipFill>
        <p:spPr>
          <a:xfrm>
            <a:off x="677334" y="2061369"/>
            <a:ext cx="9064350" cy="3894931"/>
          </a:xfrm>
          <a:prstGeom prst="rect">
            <a:avLst/>
          </a:prstGeom>
        </p:spPr>
      </p:pic>
      <p:sp>
        <p:nvSpPr>
          <p:cNvPr id="5" name="Rectangle 4">
            <a:extLst>
              <a:ext uri="{FF2B5EF4-FFF2-40B4-BE49-F238E27FC236}">
                <a16:creationId xmlns:a16="http://schemas.microsoft.com/office/drawing/2014/main" id="{DE37FAF4-22B0-4AF1-AC97-7FD9688F6C4D}"/>
              </a:ext>
            </a:extLst>
          </p:cNvPr>
          <p:cNvSpPr/>
          <p:nvPr/>
        </p:nvSpPr>
        <p:spPr>
          <a:xfrm>
            <a:off x="4711700" y="2061369"/>
            <a:ext cx="5029984" cy="2246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C548C60-27F8-48C6-9182-A64A235E7175}"/>
              </a:ext>
            </a:extLst>
          </p:cNvPr>
          <p:cNvSpPr/>
          <p:nvPr/>
        </p:nvSpPr>
        <p:spPr>
          <a:xfrm>
            <a:off x="1841500" y="2692400"/>
            <a:ext cx="8128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8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3ACC-E30A-4E07-BB38-06D5D93D7464}"/>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E046B715-7651-4712-B294-844DFB5D6395}"/>
              </a:ext>
            </a:extLst>
          </p:cNvPr>
          <p:cNvPicPr>
            <a:picLocks noGrp="1" noChangeAspect="1"/>
          </p:cNvPicPr>
          <p:nvPr>
            <p:ph idx="1"/>
          </p:nvPr>
        </p:nvPicPr>
        <p:blipFill>
          <a:blip r:embed="rId2"/>
          <a:stretch>
            <a:fillRect/>
          </a:stretch>
        </p:blipFill>
        <p:spPr>
          <a:xfrm>
            <a:off x="677334" y="2137569"/>
            <a:ext cx="9395884" cy="2650331"/>
          </a:xfrm>
          <a:prstGeom prst="rect">
            <a:avLst/>
          </a:prstGeom>
        </p:spPr>
      </p:pic>
      <p:sp>
        <p:nvSpPr>
          <p:cNvPr id="5" name="Rectangle 4">
            <a:extLst>
              <a:ext uri="{FF2B5EF4-FFF2-40B4-BE49-F238E27FC236}">
                <a16:creationId xmlns:a16="http://schemas.microsoft.com/office/drawing/2014/main" id="{432840D7-46B5-4A12-89F4-831E53352B0D}"/>
              </a:ext>
            </a:extLst>
          </p:cNvPr>
          <p:cNvSpPr/>
          <p:nvPr/>
        </p:nvSpPr>
        <p:spPr>
          <a:xfrm>
            <a:off x="4813300" y="2133600"/>
            <a:ext cx="5245100" cy="419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01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067A-0410-48D5-B9F1-6896B134EA4C}"/>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D241C6F2-1331-42D0-B403-482CCA5586DB}"/>
              </a:ext>
            </a:extLst>
          </p:cNvPr>
          <p:cNvPicPr>
            <a:picLocks noGrp="1" noChangeAspect="1"/>
          </p:cNvPicPr>
          <p:nvPr>
            <p:ph idx="1"/>
          </p:nvPr>
        </p:nvPicPr>
        <p:blipFill>
          <a:blip r:embed="rId2"/>
          <a:stretch>
            <a:fillRect/>
          </a:stretch>
        </p:blipFill>
        <p:spPr>
          <a:xfrm>
            <a:off x="677334" y="2172494"/>
            <a:ext cx="9534108" cy="2869406"/>
          </a:xfrm>
          <a:prstGeom prst="rect">
            <a:avLst/>
          </a:prstGeom>
        </p:spPr>
      </p:pic>
      <p:sp>
        <p:nvSpPr>
          <p:cNvPr id="5" name="Rectangle 4">
            <a:extLst>
              <a:ext uri="{FF2B5EF4-FFF2-40B4-BE49-F238E27FC236}">
                <a16:creationId xmlns:a16="http://schemas.microsoft.com/office/drawing/2014/main" id="{5E48FB6C-7271-4234-B95C-6A99690B4F94}"/>
              </a:ext>
            </a:extLst>
          </p:cNvPr>
          <p:cNvSpPr/>
          <p:nvPr/>
        </p:nvSpPr>
        <p:spPr>
          <a:xfrm>
            <a:off x="4864100" y="2172494"/>
            <a:ext cx="5347342" cy="2913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98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9294-D115-41B0-83BA-1551C6E788CA}"/>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0236B08B-C360-4206-A367-D0C875B4AC90}"/>
              </a:ext>
            </a:extLst>
          </p:cNvPr>
          <p:cNvPicPr>
            <a:picLocks noGrp="1" noChangeAspect="1"/>
          </p:cNvPicPr>
          <p:nvPr>
            <p:ph idx="1"/>
          </p:nvPr>
        </p:nvPicPr>
        <p:blipFill>
          <a:blip r:embed="rId2"/>
          <a:stretch>
            <a:fillRect/>
          </a:stretch>
        </p:blipFill>
        <p:spPr>
          <a:xfrm>
            <a:off x="677333" y="2050255"/>
            <a:ext cx="10423589" cy="3182145"/>
          </a:xfrm>
          <a:prstGeom prst="rect">
            <a:avLst/>
          </a:prstGeom>
        </p:spPr>
      </p:pic>
      <p:sp>
        <p:nvSpPr>
          <p:cNvPr id="5" name="Rectangle 4">
            <a:extLst>
              <a:ext uri="{FF2B5EF4-FFF2-40B4-BE49-F238E27FC236}">
                <a16:creationId xmlns:a16="http://schemas.microsoft.com/office/drawing/2014/main" id="{CDC922DC-C80D-45AA-B0BB-1338C3200274}"/>
              </a:ext>
            </a:extLst>
          </p:cNvPr>
          <p:cNvSpPr/>
          <p:nvPr/>
        </p:nvSpPr>
        <p:spPr>
          <a:xfrm>
            <a:off x="5308600" y="2050254"/>
            <a:ext cx="5816600" cy="3119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5A9D61-9BDA-4027-A902-75CC31A9CBCC}"/>
              </a:ext>
            </a:extLst>
          </p:cNvPr>
          <p:cNvSpPr/>
          <p:nvPr/>
        </p:nvSpPr>
        <p:spPr>
          <a:xfrm>
            <a:off x="2070100" y="2857500"/>
            <a:ext cx="723900" cy="2413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9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3C60-48D7-495F-9DF9-31AE50446560}"/>
              </a:ext>
            </a:extLst>
          </p:cNvPr>
          <p:cNvSpPr>
            <a:spLocks noGrp="1"/>
          </p:cNvSpPr>
          <p:nvPr>
            <p:ph type="title"/>
          </p:nvPr>
        </p:nvSpPr>
        <p:spPr>
          <a:xfrm>
            <a:off x="1051222" y="1746068"/>
            <a:ext cx="10089556" cy="2895601"/>
          </a:xfrm>
        </p:spPr>
        <p:txBody>
          <a:bodyPr>
            <a:normAutofit/>
          </a:bodyPr>
          <a:lstStyle/>
          <a:p>
            <a:pPr algn="ctr"/>
            <a:r>
              <a:rPr lang="en-US" sz="4000" dirty="0">
                <a:latin typeface="+mn-lt"/>
              </a:rPr>
              <a:t>Notes with information &amp; content that leave you unsure what was previously </a:t>
            </a:r>
            <a:br>
              <a:rPr lang="en-US" sz="4000" dirty="0">
                <a:latin typeface="+mn-lt"/>
              </a:rPr>
            </a:br>
            <a:r>
              <a:rPr lang="en-US" sz="4000" dirty="0">
                <a:latin typeface="+mn-lt"/>
              </a:rPr>
              <a:t>discussed, decided, and done. </a:t>
            </a:r>
            <a:br>
              <a:rPr lang="en-US" sz="4000" dirty="0">
                <a:latin typeface="+mn-lt"/>
              </a:rPr>
            </a:br>
            <a:r>
              <a:rPr lang="en-US" sz="4000" dirty="0">
                <a:latin typeface="+mn-lt"/>
              </a:rPr>
              <a:t>These notes typically leave you asking additional questions as you read them. </a:t>
            </a:r>
          </a:p>
        </p:txBody>
      </p:sp>
      <p:sp>
        <p:nvSpPr>
          <p:cNvPr id="3" name="Title 1">
            <a:extLst>
              <a:ext uri="{FF2B5EF4-FFF2-40B4-BE49-F238E27FC236}">
                <a16:creationId xmlns:a16="http://schemas.microsoft.com/office/drawing/2014/main" id="{041B72BD-4ECB-4C05-8CE5-1B2F7499EABC}"/>
              </a:ext>
            </a:extLst>
          </p:cNvPr>
          <p:cNvSpPr txBox="1">
            <a:spLocks/>
          </p:cNvSpPr>
          <p:nvPr/>
        </p:nvSpPr>
        <p:spPr>
          <a:xfrm>
            <a:off x="1051222" y="295311"/>
            <a:ext cx="9245575"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Less Helpful:</a:t>
            </a:r>
          </a:p>
        </p:txBody>
      </p:sp>
    </p:spTree>
    <p:extLst>
      <p:ext uri="{BB962C8B-B14F-4D97-AF65-F5344CB8AC3E}">
        <p14:creationId xmlns:p14="http://schemas.microsoft.com/office/powerpoint/2010/main" val="362441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41D5-9A28-41AB-98DE-FA9AC8C203EE}"/>
              </a:ext>
            </a:extLst>
          </p:cNvPr>
          <p:cNvSpPr>
            <a:spLocks noGrp="1"/>
          </p:cNvSpPr>
          <p:nvPr>
            <p:ph type="title"/>
          </p:nvPr>
        </p:nvSpPr>
        <p:spPr/>
        <p:txBody>
          <a:bodyPr/>
          <a:lstStyle/>
          <a:p>
            <a:r>
              <a:rPr lang="en-US" dirty="0"/>
              <a:t>Less Helpful</a:t>
            </a:r>
          </a:p>
        </p:txBody>
      </p:sp>
      <p:pic>
        <p:nvPicPr>
          <p:cNvPr id="4" name="Content Placeholder 3">
            <a:extLst>
              <a:ext uri="{FF2B5EF4-FFF2-40B4-BE49-F238E27FC236}">
                <a16:creationId xmlns:a16="http://schemas.microsoft.com/office/drawing/2014/main" id="{0C0E4FD8-E7E2-4625-8E2D-7FD32750FD17}"/>
              </a:ext>
            </a:extLst>
          </p:cNvPr>
          <p:cNvPicPr>
            <a:picLocks noGrp="1" noChangeAspect="1"/>
          </p:cNvPicPr>
          <p:nvPr>
            <p:ph idx="1"/>
          </p:nvPr>
        </p:nvPicPr>
        <p:blipFill>
          <a:blip r:embed="rId2"/>
          <a:stretch>
            <a:fillRect/>
          </a:stretch>
        </p:blipFill>
        <p:spPr>
          <a:xfrm>
            <a:off x="677334" y="1930400"/>
            <a:ext cx="9416893" cy="4165600"/>
          </a:xfrm>
          <a:prstGeom prst="rect">
            <a:avLst/>
          </a:prstGeom>
        </p:spPr>
      </p:pic>
      <p:sp>
        <p:nvSpPr>
          <p:cNvPr id="5" name="Rectangle 4">
            <a:extLst>
              <a:ext uri="{FF2B5EF4-FFF2-40B4-BE49-F238E27FC236}">
                <a16:creationId xmlns:a16="http://schemas.microsoft.com/office/drawing/2014/main" id="{384F3E3D-7A55-4ECC-B766-58779845C7F0}"/>
              </a:ext>
            </a:extLst>
          </p:cNvPr>
          <p:cNvSpPr/>
          <p:nvPr/>
        </p:nvSpPr>
        <p:spPr>
          <a:xfrm>
            <a:off x="4743815" y="1899444"/>
            <a:ext cx="4940300" cy="31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EC14F1-55E7-4717-BF6B-BAABAAD86C0B}"/>
              </a:ext>
            </a:extLst>
          </p:cNvPr>
          <p:cNvSpPr/>
          <p:nvPr/>
        </p:nvSpPr>
        <p:spPr>
          <a:xfrm>
            <a:off x="1892300" y="2933700"/>
            <a:ext cx="1054100" cy="31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59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DE4E-2D8C-474F-8A42-4285CBE182A6}"/>
              </a:ext>
            </a:extLst>
          </p:cNvPr>
          <p:cNvSpPr>
            <a:spLocks noGrp="1"/>
          </p:cNvSpPr>
          <p:nvPr>
            <p:ph type="title"/>
          </p:nvPr>
        </p:nvSpPr>
        <p:spPr/>
        <p:txBody>
          <a:bodyPr/>
          <a:lstStyle/>
          <a:p>
            <a:r>
              <a:rPr lang="en-US" dirty="0"/>
              <a:t>Less Helpful</a:t>
            </a:r>
          </a:p>
        </p:txBody>
      </p:sp>
      <p:pic>
        <p:nvPicPr>
          <p:cNvPr id="4" name="Content Placeholder 3">
            <a:extLst>
              <a:ext uri="{FF2B5EF4-FFF2-40B4-BE49-F238E27FC236}">
                <a16:creationId xmlns:a16="http://schemas.microsoft.com/office/drawing/2014/main" id="{923FB54E-A4FB-4C3F-9BD0-29C1E987A1BF}"/>
              </a:ext>
            </a:extLst>
          </p:cNvPr>
          <p:cNvPicPr>
            <a:picLocks noGrp="1" noChangeAspect="1"/>
          </p:cNvPicPr>
          <p:nvPr>
            <p:ph idx="1"/>
          </p:nvPr>
        </p:nvPicPr>
        <p:blipFill>
          <a:blip r:embed="rId2"/>
          <a:stretch>
            <a:fillRect/>
          </a:stretch>
        </p:blipFill>
        <p:spPr>
          <a:xfrm>
            <a:off x="677333" y="2169319"/>
            <a:ext cx="9520679" cy="3685381"/>
          </a:xfrm>
          <a:prstGeom prst="rect">
            <a:avLst/>
          </a:prstGeom>
        </p:spPr>
      </p:pic>
      <p:sp>
        <p:nvSpPr>
          <p:cNvPr id="5" name="Rectangle 4">
            <a:extLst>
              <a:ext uri="{FF2B5EF4-FFF2-40B4-BE49-F238E27FC236}">
                <a16:creationId xmlns:a16="http://schemas.microsoft.com/office/drawing/2014/main" id="{A0A1FEB3-2A5E-433A-9128-B3E52782247B}"/>
              </a:ext>
            </a:extLst>
          </p:cNvPr>
          <p:cNvSpPr/>
          <p:nvPr/>
        </p:nvSpPr>
        <p:spPr>
          <a:xfrm>
            <a:off x="4927600" y="2635250"/>
            <a:ext cx="5080000" cy="31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83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C411-9B97-45B4-859C-EAB1AE75839A}"/>
              </a:ext>
            </a:extLst>
          </p:cNvPr>
          <p:cNvSpPr>
            <a:spLocks noGrp="1"/>
          </p:cNvSpPr>
          <p:nvPr>
            <p:ph type="title"/>
          </p:nvPr>
        </p:nvSpPr>
        <p:spPr/>
        <p:txBody>
          <a:bodyPr/>
          <a:lstStyle/>
          <a:p>
            <a:r>
              <a:rPr lang="en-US" dirty="0"/>
              <a:t>Less Helpful X’s Two </a:t>
            </a:r>
          </a:p>
        </p:txBody>
      </p:sp>
      <p:pic>
        <p:nvPicPr>
          <p:cNvPr id="4" name="Content Placeholder 3">
            <a:extLst>
              <a:ext uri="{FF2B5EF4-FFF2-40B4-BE49-F238E27FC236}">
                <a16:creationId xmlns:a16="http://schemas.microsoft.com/office/drawing/2014/main" id="{76070E1F-A5B3-4797-B3D6-F42A781D23DD}"/>
              </a:ext>
            </a:extLst>
          </p:cNvPr>
          <p:cNvPicPr>
            <a:picLocks noGrp="1" noChangeAspect="1"/>
          </p:cNvPicPr>
          <p:nvPr>
            <p:ph idx="1"/>
          </p:nvPr>
        </p:nvPicPr>
        <p:blipFill>
          <a:blip r:embed="rId2"/>
          <a:stretch>
            <a:fillRect/>
          </a:stretch>
        </p:blipFill>
        <p:spPr>
          <a:xfrm>
            <a:off x="2459038" y="2081213"/>
            <a:ext cx="7334250" cy="3552825"/>
          </a:xfrm>
          <a:prstGeom prst="rect">
            <a:avLst/>
          </a:prstGeom>
        </p:spPr>
      </p:pic>
      <p:sp>
        <p:nvSpPr>
          <p:cNvPr id="5" name="Rectangle 4">
            <a:extLst>
              <a:ext uri="{FF2B5EF4-FFF2-40B4-BE49-F238E27FC236}">
                <a16:creationId xmlns:a16="http://schemas.microsoft.com/office/drawing/2014/main" id="{844CA34E-E2DA-42EE-B60B-EEDEB52C09BE}"/>
              </a:ext>
            </a:extLst>
          </p:cNvPr>
          <p:cNvSpPr/>
          <p:nvPr/>
        </p:nvSpPr>
        <p:spPr>
          <a:xfrm>
            <a:off x="4584700" y="2052204"/>
            <a:ext cx="5016500" cy="20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632B24-7587-47CF-BF65-776F6CE5B759}"/>
              </a:ext>
            </a:extLst>
          </p:cNvPr>
          <p:cNvSpPr/>
          <p:nvPr/>
        </p:nvSpPr>
        <p:spPr>
          <a:xfrm>
            <a:off x="4584700" y="3857625"/>
            <a:ext cx="5016500" cy="20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64A1F1-F72E-4B07-840E-C381BADFA5AE}"/>
              </a:ext>
            </a:extLst>
          </p:cNvPr>
          <p:cNvSpPr/>
          <p:nvPr/>
        </p:nvSpPr>
        <p:spPr>
          <a:xfrm>
            <a:off x="3455765" y="2549164"/>
            <a:ext cx="578773" cy="2857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37016A-2418-4E63-A66D-9A8BA3E2DD62}"/>
              </a:ext>
            </a:extLst>
          </p:cNvPr>
          <p:cNvSpPr/>
          <p:nvPr/>
        </p:nvSpPr>
        <p:spPr>
          <a:xfrm>
            <a:off x="3404060" y="4356100"/>
            <a:ext cx="682182" cy="2857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86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3C60-48D7-495F-9DF9-31AE50446560}"/>
              </a:ext>
            </a:extLst>
          </p:cNvPr>
          <p:cNvSpPr>
            <a:spLocks noGrp="1"/>
          </p:cNvSpPr>
          <p:nvPr>
            <p:ph type="title"/>
          </p:nvPr>
        </p:nvSpPr>
        <p:spPr>
          <a:xfrm>
            <a:off x="953831" y="1828800"/>
            <a:ext cx="9342966" cy="3695700"/>
          </a:xfrm>
        </p:spPr>
        <p:txBody>
          <a:bodyPr>
            <a:normAutofit/>
          </a:bodyPr>
          <a:lstStyle/>
          <a:p>
            <a:pPr algn="ctr"/>
            <a:r>
              <a:rPr lang="en-US" sz="4400" dirty="0">
                <a:latin typeface="+mn-lt"/>
              </a:rPr>
              <a:t>Notes with information &amp; content that allows you or another advisor to understand what was previously </a:t>
            </a:r>
            <a:br>
              <a:rPr lang="en-US" sz="4400" dirty="0">
                <a:latin typeface="+mn-lt"/>
              </a:rPr>
            </a:br>
            <a:r>
              <a:rPr lang="en-US" sz="4400" dirty="0">
                <a:latin typeface="+mn-lt"/>
              </a:rPr>
              <a:t>discussed, decided, and done. </a:t>
            </a:r>
            <a:br>
              <a:rPr lang="en-US" sz="4400" dirty="0">
                <a:latin typeface="+mn-lt"/>
              </a:rPr>
            </a:br>
            <a:r>
              <a:rPr lang="en-US" sz="4400" dirty="0">
                <a:latin typeface="+mn-lt"/>
              </a:rPr>
              <a:t>Allowing future meetings to pick up </a:t>
            </a:r>
            <a:br>
              <a:rPr lang="en-US" sz="4400" dirty="0">
                <a:latin typeface="+mn-lt"/>
              </a:rPr>
            </a:br>
            <a:r>
              <a:rPr lang="en-US" sz="4400" dirty="0">
                <a:latin typeface="+mn-lt"/>
              </a:rPr>
              <a:t>where you left off. </a:t>
            </a:r>
            <a:endParaRPr lang="en-US" dirty="0">
              <a:latin typeface="+mn-lt"/>
            </a:endParaRPr>
          </a:p>
        </p:txBody>
      </p:sp>
      <p:sp>
        <p:nvSpPr>
          <p:cNvPr id="3" name="Title 1">
            <a:extLst>
              <a:ext uri="{FF2B5EF4-FFF2-40B4-BE49-F238E27FC236}">
                <a16:creationId xmlns:a16="http://schemas.microsoft.com/office/drawing/2014/main" id="{18BA1A73-787B-48FC-863F-B76D59ACD29D}"/>
              </a:ext>
            </a:extLst>
          </p:cNvPr>
          <p:cNvSpPr txBox="1">
            <a:spLocks/>
          </p:cNvSpPr>
          <p:nvPr/>
        </p:nvSpPr>
        <p:spPr>
          <a:xfrm>
            <a:off x="1051222" y="295311"/>
            <a:ext cx="9245575"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Very Helpful:</a:t>
            </a:r>
          </a:p>
        </p:txBody>
      </p:sp>
    </p:spTree>
    <p:extLst>
      <p:ext uri="{BB962C8B-B14F-4D97-AF65-F5344CB8AC3E}">
        <p14:creationId xmlns:p14="http://schemas.microsoft.com/office/powerpoint/2010/main" val="356116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A8C7-0DB1-469A-B320-78DA6454A836}"/>
              </a:ext>
            </a:extLst>
          </p:cNvPr>
          <p:cNvSpPr>
            <a:spLocks noGrp="1"/>
          </p:cNvSpPr>
          <p:nvPr>
            <p:ph type="title"/>
          </p:nvPr>
        </p:nvSpPr>
        <p:spPr/>
        <p:txBody>
          <a:bodyPr/>
          <a:lstStyle/>
          <a:p>
            <a:r>
              <a:rPr lang="en-US" dirty="0"/>
              <a:t>Less Helpful</a:t>
            </a:r>
          </a:p>
        </p:txBody>
      </p:sp>
      <p:pic>
        <p:nvPicPr>
          <p:cNvPr id="4" name="Content Placeholder 3">
            <a:extLst>
              <a:ext uri="{FF2B5EF4-FFF2-40B4-BE49-F238E27FC236}">
                <a16:creationId xmlns:a16="http://schemas.microsoft.com/office/drawing/2014/main" id="{F71911B0-D425-4984-A5AE-EBFC1DB3ED42}"/>
              </a:ext>
            </a:extLst>
          </p:cNvPr>
          <p:cNvPicPr>
            <a:picLocks noGrp="1" noChangeAspect="1"/>
          </p:cNvPicPr>
          <p:nvPr>
            <p:ph idx="1"/>
          </p:nvPr>
        </p:nvPicPr>
        <p:blipFill>
          <a:blip r:embed="rId2"/>
          <a:stretch>
            <a:fillRect/>
          </a:stretch>
        </p:blipFill>
        <p:spPr>
          <a:xfrm>
            <a:off x="767556" y="1930400"/>
            <a:ext cx="9074200" cy="2527300"/>
          </a:xfrm>
          <a:prstGeom prst="rect">
            <a:avLst/>
          </a:prstGeom>
        </p:spPr>
      </p:pic>
      <p:sp>
        <p:nvSpPr>
          <p:cNvPr id="5" name="Rectangle 4">
            <a:extLst>
              <a:ext uri="{FF2B5EF4-FFF2-40B4-BE49-F238E27FC236}">
                <a16:creationId xmlns:a16="http://schemas.microsoft.com/office/drawing/2014/main" id="{F921024A-3D33-46FB-A862-CAB16BEA7DCE}"/>
              </a:ext>
            </a:extLst>
          </p:cNvPr>
          <p:cNvSpPr/>
          <p:nvPr/>
        </p:nvSpPr>
        <p:spPr>
          <a:xfrm>
            <a:off x="4800600" y="1930400"/>
            <a:ext cx="4876800" cy="48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19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DBE2-C055-457C-BC40-20AD46C55257}"/>
              </a:ext>
            </a:extLst>
          </p:cNvPr>
          <p:cNvSpPr>
            <a:spLocks noGrp="1"/>
          </p:cNvSpPr>
          <p:nvPr>
            <p:ph type="title"/>
          </p:nvPr>
        </p:nvSpPr>
        <p:spPr/>
        <p:txBody>
          <a:bodyPr/>
          <a:lstStyle/>
          <a:p>
            <a:r>
              <a:rPr lang="en-US" dirty="0"/>
              <a:t>Less Helpful</a:t>
            </a:r>
          </a:p>
        </p:txBody>
      </p:sp>
      <p:pic>
        <p:nvPicPr>
          <p:cNvPr id="4" name="Content Placeholder 3">
            <a:extLst>
              <a:ext uri="{FF2B5EF4-FFF2-40B4-BE49-F238E27FC236}">
                <a16:creationId xmlns:a16="http://schemas.microsoft.com/office/drawing/2014/main" id="{A97C6E4D-5E7D-4F87-97A4-A6BD322878C6}"/>
              </a:ext>
            </a:extLst>
          </p:cNvPr>
          <p:cNvPicPr>
            <a:picLocks noGrp="1" noChangeAspect="1"/>
          </p:cNvPicPr>
          <p:nvPr>
            <p:ph idx="1"/>
          </p:nvPr>
        </p:nvPicPr>
        <p:blipFill>
          <a:blip r:embed="rId2"/>
          <a:stretch>
            <a:fillRect/>
          </a:stretch>
        </p:blipFill>
        <p:spPr>
          <a:xfrm>
            <a:off x="677334" y="1651000"/>
            <a:ext cx="9548446" cy="4597400"/>
          </a:xfrm>
          <a:prstGeom prst="rect">
            <a:avLst/>
          </a:prstGeom>
        </p:spPr>
      </p:pic>
      <p:sp>
        <p:nvSpPr>
          <p:cNvPr id="5" name="Rectangle 4">
            <a:extLst>
              <a:ext uri="{FF2B5EF4-FFF2-40B4-BE49-F238E27FC236}">
                <a16:creationId xmlns:a16="http://schemas.microsoft.com/office/drawing/2014/main" id="{4EE61C5E-786D-4392-A376-A8037FF7096E}"/>
              </a:ext>
            </a:extLst>
          </p:cNvPr>
          <p:cNvSpPr/>
          <p:nvPr/>
        </p:nvSpPr>
        <p:spPr>
          <a:xfrm>
            <a:off x="5067300" y="2012950"/>
            <a:ext cx="46101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7189C7-7D11-4F2D-95F0-F6BA65A5892D}"/>
              </a:ext>
            </a:extLst>
          </p:cNvPr>
          <p:cNvSpPr/>
          <p:nvPr/>
        </p:nvSpPr>
        <p:spPr>
          <a:xfrm>
            <a:off x="5067300" y="4292601"/>
            <a:ext cx="46101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D5EDB4-3E1A-4C69-BAA2-4F46FB5E6EB5}"/>
              </a:ext>
            </a:extLst>
          </p:cNvPr>
          <p:cNvSpPr/>
          <p:nvPr/>
        </p:nvSpPr>
        <p:spPr>
          <a:xfrm>
            <a:off x="2184400" y="2673350"/>
            <a:ext cx="11430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709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3C60-48D7-495F-9DF9-31AE50446560}"/>
              </a:ext>
            </a:extLst>
          </p:cNvPr>
          <p:cNvSpPr>
            <a:spLocks noGrp="1"/>
          </p:cNvSpPr>
          <p:nvPr>
            <p:ph type="title"/>
          </p:nvPr>
        </p:nvSpPr>
        <p:spPr>
          <a:xfrm>
            <a:off x="1424517" y="1333500"/>
            <a:ext cx="9342966" cy="4191000"/>
          </a:xfrm>
        </p:spPr>
        <p:txBody>
          <a:bodyPr>
            <a:normAutofit fontScale="90000"/>
          </a:bodyPr>
          <a:lstStyle/>
          <a:p>
            <a:pPr algn="ctr"/>
            <a:br>
              <a:rPr lang="en-US" dirty="0"/>
            </a:br>
            <a:r>
              <a:rPr lang="en-US" dirty="0"/>
              <a:t> Notes with little to no useful </a:t>
            </a:r>
            <a:br>
              <a:rPr lang="en-US" dirty="0"/>
            </a:br>
            <a:r>
              <a:rPr lang="en-US" dirty="0"/>
              <a:t>information &amp; content.</a:t>
            </a:r>
            <a:br>
              <a:rPr lang="en-US" dirty="0"/>
            </a:br>
            <a:r>
              <a:rPr lang="en-US" dirty="0"/>
              <a:t>These notes typically leave you asking….</a:t>
            </a:r>
            <a:br>
              <a:rPr lang="en-US" dirty="0"/>
            </a:br>
            <a:r>
              <a:rPr lang="en-US" dirty="0"/>
              <a:t>“What???”</a:t>
            </a:r>
            <a:br>
              <a:rPr lang="en-US" dirty="0"/>
            </a:br>
            <a:br>
              <a:rPr lang="en-US" dirty="0"/>
            </a:br>
            <a:r>
              <a:rPr lang="en-US" sz="2400" dirty="0"/>
              <a:t>Keep in mind, abbreviations or </a:t>
            </a:r>
            <a:br>
              <a:rPr lang="en-US" sz="2400" dirty="0"/>
            </a:br>
            <a:r>
              <a:rPr lang="en-US" sz="2400" dirty="0"/>
              <a:t>acronyms might not be understood by all.</a:t>
            </a:r>
          </a:p>
        </p:txBody>
      </p:sp>
      <p:sp>
        <p:nvSpPr>
          <p:cNvPr id="3" name="Title 1">
            <a:extLst>
              <a:ext uri="{FF2B5EF4-FFF2-40B4-BE49-F238E27FC236}">
                <a16:creationId xmlns:a16="http://schemas.microsoft.com/office/drawing/2014/main" id="{E966B2EC-AB45-4109-AD7D-1EB128E19CE8}"/>
              </a:ext>
            </a:extLst>
          </p:cNvPr>
          <p:cNvSpPr txBox="1">
            <a:spLocks/>
          </p:cNvSpPr>
          <p:nvPr/>
        </p:nvSpPr>
        <p:spPr>
          <a:xfrm>
            <a:off x="1051222" y="295311"/>
            <a:ext cx="9245575"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Not Very Helpful, Let’s Improve!:</a:t>
            </a:r>
          </a:p>
        </p:txBody>
      </p:sp>
    </p:spTree>
    <p:extLst>
      <p:ext uri="{BB962C8B-B14F-4D97-AF65-F5344CB8AC3E}">
        <p14:creationId xmlns:p14="http://schemas.microsoft.com/office/powerpoint/2010/main" val="45541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CCE4-1752-4018-B85C-7625461DCF73}"/>
              </a:ext>
            </a:extLst>
          </p:cNvPr>
          <p:cNvSpPr>
            <a:spLocks noGrp="1"/>
          </p:cNvSpPr>
          <p:nvPr>
            <p:ph type="title"/>
          </p:nvPr>
        </p:nvSpPr>
        <p:spPr/>
        <p:txBody>
          <a:bodyPr/>
          <a:lstStyle/>
          <a:p>
            <a:r>
              <a:rPr lang="en-US" dirty="0"/>
              <a:t>Not Very Helpful, Let’s Improve!</a:t>
            </a:r>
          </a:p>
        </p:txBody>
      </p:sp>
      <p:pic>
        <p:nvPicPr>
          <p:cNvPr id="4" name="Content Placeholder 3">
            <a:extLst>
              <a:ext uri="{FF2B5EF4-FFF2-40B4-BE49-F238E27FC236}">
                <a16:creationId xmlns:a16="http://schemas.microsoft.com/office/drawing/2014/main" id="{D6F0E7CB-BCA7-4DBF-957F-639BF9902289}"/>
              </a:ext>
            </a:extLst>
          </p:cNvPr>
          <p:cNvPicPr>
            <a:picLocks noGrp="1" noChangeAspect="1"/>
          </p:cNvPicPr>
          <p:nvPr>
            <p:ph idx="1"/>
          </p:nvPr>
        </p:nvPicPr>
        <p:blipFill>
          <a:blip r:embed="rId2"/>
          <a:stretch>
            <a:fillRect/>
          </a:stretch>
        </p:blipFill>
        <p:spPr>
          <a:xfrm>
            <a:off x="677334" y="2129630"/>
            <a:ext cx="9726278" cy="3013870"/>
          </a:xfrm>
          <a:prstGeom prst="rect">
            <a:avLst/>
          </a:prstGeom>
        </p:spPr>
      </p:pic>
      <p:sp>
        <p:nvSpPr>
          <p:cNvPr id="5" name="Rectangle 4">
            <a:extLst>
              <a:ext uri="{FF2B5EF4-FFF2-40B4-BE49-F238E27FC236}">
                <a16:creationId xmlns:a16="http://schemas.microsoft.com/office/drawing/2014/main" id="{EFFF4A5B-BC0F-4ADB-96A2-34AB85561555}"/>
              </a:ext>
            </a:extLst>
          </p:cNvPr>
          <p:cNvSpPr/>
          <p:nvPr/>
        </p:nvSpPr>
        <p:spPr>
          <a:xfrm>
            <a:off x="5054600" y="2146300"/>
            <a:ext cx="4546600" cy="393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48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E2C1-4296-4DCA-994F-50F93D9387FA}"/>
              </a:ext>
            </a:extLst>
          </p:cNvPr>
          <p:cNvSpPr>
            <a:spLocks noGrp="1"/>
          </p:cNvSpPr>
          <p:nvPr>
            <p:ph type="title"/>
          </p:nvPr>
        </p:nvSpPr>
        <p:spPr/>
        <p:txBody>
          <a:bodyPr/>
          <a:lstStyle/>
          <a:p>
            <a:r>
              <a:rPr lang="en-US" dirty="0"/>
              <a:t>Not Very Helpful, Let’s Improve!</a:t>
            </a:r>
          </a:p>
        </p:txBody>
      </p:sp>
      <p:pic>
        <p:nvPicPr>
          <p:cNvPr id="4" name="Content Placeholder 3">
            <a:extLst>
              <a:ext uri="{FF2B5EF4-FFF2-40B4-BE49-F238E27FC236}">
                <a16:creationId xmlns:a16="http://schemas.microsoft.com/office/drawing/2014/main" id="{12804F46-4BFB-411A-A4A6-BC6C2444CF6B}"/>
              </a:ext>
            </a:extLst>
          </p:cNvPr>
          <p:cNvPicPr>
            <a:picLocks noGrp="1" noChangeAspect="1"/>
          </p:cNvPicPr>
          <p:nvPr>
            <p:ph idx="1"/>
          </p:nvPr>
        </p:nvPicPr>
        <p:blipFill>
          <a:blip r:embed="rId2"/>
          <a:stretch>
            <a:fillRect/>
          </a:stretch>
        </p:blipFill>
        <p:spPr>
          <a:xfrm>
            <a:off x="677333" y="1930400"/>
            <a:ext cx="9921769" cy="2997201"/>
          </a:xfrm>
          <a:prstGeom prst="rect">
            <a:avLst/>
          </a:prstGeom>
        </p:spPr>
      </p:pic>
      <p:sp>
        <p:nvSpPr>
          <p:cNvPr id="6" name="Rectangle 5">
            <a:extLst>
              <a:ext uri="{FF2B5EF4-FFF2-40B4-BE49-F238E27FC236}">
                <a16:creationId xmlns:a16="http://schemas.microsoft.com/office/drawing/2014/main" id="{E27F12F6-B542-43E5-B254-5FD63CB7430A}"/>
              </a:ext>
            </a:extLst>
          </p:cNvPr>
          <p:cNvSpPr/>
          <p:nvPr/>
        </p:nvSpPr>
        <p:spPr>
          <a:xfrm>
            <a:off x="5189816" y="1930400"/>
            <a:ext cx="5409286" cy="40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88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B210-07AC-4617-AA95-C0AE8DFFE1DC}"/>
              </a:ext>
            </a:extLst>
          </p:cNvPr>
          <p:cNvSpPr>
            <a:spLocks noGrp="1"/>
          </p:cNvSpPr>
          <p:nvPr>
            <p:ph type="title"/>
          </p:nvPr>
        </p:nvSpPr>
        <p:spPr/>
        <p:txBody>
          <a:bodyPr/>
          <a:lstStyle/>
          <a:p>
            <a:r>
              <a:rPr lang="en-US" dirty="0"/>
              <a:t>Not Very Helpful, Let’s Improve!</a:t>
            </a:r>
          </a:p>
        </p:txBody>
      </p:sp>
      <p:pic>
        <p:nvPicPr>
          <p:cNvPr id="4" name="Content Placeholder 3">
            <a:extLst>
              <a:ext uri="{FF2B5EF4-FFF2-40B4-BE49-F238E27FC236}">
                <a16:creationId xmlns:a16="http://schemas.microsoft.com/office/drawing/2014/main" id="{173858E0-EF34-4EAE-913A-13FBD27605AF}"/>
              </a:ext>
            </a:extLst>
          </p:cNvPr>
          <p:cNvPicPr>
            <a:picLocks noGrp="1" noChangeAspect="1"/>
          </p:cNvPicPr>
          <p:nvPr>
            <p:ph idx="1"/>
          </p:nvPr>
        </p:nvPicPr>
        <p:blipFill>
          <a:blip r:embed="rId2"/>
          <a:stretch>
            <a:fillRect/>
          </a:stretch>
        </p:blipFill>
        <p:spPr>
          <a:xfrm>
            <a:off x="677333" y="2041526"/>
            <a:ext cx="9543019" cy="2339974"/>
          </a:xfrm>
          <a:prstGeom prst="rect">
            <a:avLst/>
          </a:prstGeom>
        </p:spPr>
      </p:pic>
      <p:sp>
        <p:nvSpPr>
          <p:cNvPr id="5" name="Rectangle 4">
            <a:extLst>
              <a:ext uri="{FF2B5EF4-FFF2-40B4-BE49-F238E27FC236}">
                <a16:creationId xmlns:a16="http://schemas.microsoft.com/office/drawing/2014/main" id="{7F938964-D937-427B-972B-08D6DD12F28F}"/>
              </a:ext>
            </a:extLst>
          </p:cNvPr>
          <p:cNvSpPr/>
          <p:nvPr/>
        </p:nvSpPr>
        <p:spPr>
          <a:xfrm>
            <a:off x="4838700" y="2041526"/>
            <a:ext cx="5381652" cy="3841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4CFA73-D3C9-4FC4-902F-92749545B31B}"/>
              </a:ext>
            </a:extLst>
          </p:cNvPr>
          <p:cNvSpPr/>
          <p:nvPr/>
        </p:nvSpPr>
        <p:spPr>
          <a:xfrm>
            <a:off x="1971648" y="2870200"/>
            <a:ext cx="1711352"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809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A337-833B-46C6-93FA-B9BDECE95880}"/>
              </a:ext>
            </a:extLst>
          </p:cNvPr>
          <p:cNvSpPr>
            <a:spLocks noGrp="1"/>
          </p:cNvSpPr>
          <p:nvPr>
            <p:ph type="title"/>
          </p:nvPr>
        </p:nvSpPr>
        <p:spPr/>
        <p:txBody>
          <a:bodyPr/>
          <a:lstStyle/>
          <a:p>
            <a:r>
              <a:rPr lang="en-US" dirty="0"/>
              <a:t>Not Very Helpful, Let’s Improve! X’s Two </a:t>
            </a:r>
          </a:p>
        </p:txBody>
      </p:sp>
      <p:pic>
        <p:nvPicPr>
          <p:cNvPr id="7" name="Content Placeholder 6">
            <a:extLst>
              <a:ext uri="{FF2B5EF4-FFF2-40B4-BE49-F238E27FC236}">
                <a16:creationId xmlns:a16="http://schemas.microsoft.com/office/drawing/2014/main" id="{920CFF24-D783-43D7-8E85-B079AE2E95F3}"/>
              </a:ext>
            </a:extLst>
          </p:cNvPr>
          <p:cNvPicPr>
            <a:picLocks noGrp="1" noChangeAspect="1"/>
          </p:cNvPicPr>
          <p:nvPr>
            <p:ph idx="1"/>
          </p:nvPr>
        </p:nvPicPr>
        <p:blipFill>
          <a:blip r:embed="rId2"/>
          <a:stretch>
            <a:fillRect/>
          </a:stretch>
        </p:blipFill>
        <p:spPr>
          <a:xfrm>
            <a:off x="813593" y="1742280"/>
            <a:ext cx="9311117" cy="3934619"/>
          </a:xfrm>
          <a:prstGeom prst="rect">
            <a:avLst/>
          </a:prstGeom>
        </p:spPr>
      </p:pic>
      <p:sp>
        <p:nvSpPr>
          <p:cNvPr id="8" name="Rectangle 7">
            <a:extLst>
              <a:ext uri="{FF2B5EF4-FFF2-40B4-BE49-F238E27FC236}">
                <a16:creationId xmlns:a16="http://schemas.microsoft.com/office/drawing/2014/main" id="{0F942B87-61FD-4406-BC11-EF50CD9C9BDB}"/>
              </a:ext>
            </a:extLst>
          </p:cNvPr>
          <p:cNvSpPr/>
          <p:nvPr/>
        </p:nvSpPr>
        <p:spPr>
          <a:xfrm>
            <a:off x="5011555" y="1737360"/>
            <a:ext cx="5067300" cy="3278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B6F8C0-A2B8-461F-A796-0BC6AB2852C8}"/>
              </a:ext>
            </a:extLst>
          </p:cNvPr>
          <p:cNvSpPr/>
          <p:nvPr/>
        </p:nvSpPr>
        <p:spPr>
          <a:xfrm>
            <a:off x="4965700" y="3707129"/>
            <a:ext cx="5159010" cy="3278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13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2A32-CF91-4DC5-8F20-0D68C1E6018A}"/>
              </a:ext>
            </a:extLst>
          </p:cNvPr>
          <p:cNvSpPr>
            <a:spLocks noGrp="1"/>
          </p:cNvSpPr>
          <p:nvPr>
            <p:ph type="title"/>
          </p:nvPr>
        </p:nvSpPr>
        <p:spPr/>
        <p:txBody>
          <a:bodyPr/>
          <a:lstStyle/>
          <a:p>
            <a:r>
              <a:rPr lang="en-US" dirty="0"/>
              <a:t>Not Very Helpful, Let’s Improve!</a:t>
            </a:r>
          </a:p>
        </p:txBody>
      </p:sp>
      <p:pic>
        <p:nvPicPr>
          <p:cNvPr id="4" name="Content Placeholder 3">
            <a:extLst>
              <a:ext uri="{FF2B5EF4-FFF2-40B4-BE49-F238E27FC236}">
                <a16:creationId xmlns:a16="http://schemas.microsoft.com/office/drawing/2014/main" id="{F5C2794B-9929-4331-B7E9-A4C0685E629B}"/>
              </a:ext>
            </a:extLst>
          </p:cNvPr>
          <p:cNvPicPr>
            <a:picLocks noGrp="1" noChangeAspect="1"/>
          </p:cNvPicPr>
          <p:nvPr>
            <p:ph idx="1"/>
          </p:nvPr>
        </p:nvPicPr>
        <p:blipFill>
          <a:blip r:embed="rId2"/>
          <a:stretch>
            <a:fillRect/>
          </a:stretch>
        </p:blipFill>
        <p:spPr>
          <a:xfrm>
            <a:off x="677334" y="2053430"/>
            <a:ext cx="10362188" cy="2366169"/>
          </a:xfrm>
          <a:prstGeom prst="rect">
            <a:avLst/>
          </a:prstGeom>
        </p:spPr>
      </p:pic>
      <p:sp>
        <p:nvSpPr>
          <p:cNvPr id="5" name="Rectangle 4">
            <a:extLst>
              <a:ext uri="{FF2B5EF4-FFF2-40B4-BE49-F238E27FC236}">
                <a16:creationId xmlns:a16="http://schemas.microsoft.com/office/drawing/2014/main" id="{D4A59E54-64C1-4BA7-865A-2C6C62650649}"/>
              </a:ext>
            </a:extLst>
          </p:cNvPr>
          <p:cNvSpPr/>
          <p:nvPr/>
        </p:nvSpPr>
        <p:spPr>
          <a:xfrm>
            <a:off x="5219700" y="2053430"/>
            <a:ext cx="5819822" cy="3722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947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A98F-9F4E-4172-BD42-23485C93E92F}"/>
              </a:ext>
            </a:extLst>
          </p:cNvPr>
          <p:cNvSpPr>
            <a:spLocks noGrp="1"/>
          </p:cNvSpPr>
          <p:nvPr>
            <p:ph type="title"/>
          </p:nvPr>
        </p:nvSpPr>
        <p:spPr>
          <a:xfrm>
            <a:off x="1097280" y="286603"/>
            <a:ext cx="9805852" cy="1450757"/>
          </a:xfrm>
        </p:spPr>
        <p:txBody>
          <a:bodyPr/>
          <a:lstStyle/>
          <a:p>
            <a:r>
              <a:rPr lang="en-US" dirty="0"/>
              <a:t>Consequence of poor notes within </a:t>
            </a:r>
            <a:r>
              <a:rPr lang="en-US" dirty="0" err="1"/>
              <a:t>MySuccess</a:t>
            </a:r>
            <a:endParaRPr lang="en-US" dirty="0"/>
          </a:p>
        </p:txBody>
      </p:sp>
      <p:sp>
        <p:nvSpPr>
          <p:cNvPr id="3" name="Content Placeholder 2">
            <a:extLst>
              <a:ext uri="{FF2B5EF4-FFF2-40B4-BE49-F238E27FC236}">
                <a16:creationId xmlns:a16="http://schemas.microsoft.com/office/drawing/2014/main" id="{A6364F47-3CAC-4A60-AD10-177DC9091CBE}"/>
              </a:ext>
            </a:extLst>
          </p:cNvPr>
          <p:cNvSpPr>
            <a:spLocks noGrp="1"/>
          </p:cNvSpPr>
          <p:nvPr>
            <p:ph idx="1"/>
          </p:nvPr>
        </p:nvSpPr>
        <p:spPr/>
        <p:txBody>
          <a:bodyPr/>
          <a:lstStyle/>
          <a:p>
            <a:r>
              <a:rPr lang="en-US" b="1" dirty="0"/>
              <a:t>From:</a:t>
            </a:r>
            <a:r>
              <a:rPr lang="en-US" dirty="0"/>
              <a:t> Lee Martinez &lt;</a:t>
            </a:r>
            <a:r>
              <a:rPr lang="en-US" u="sng" dirty="0">
                <a:hlinkClick r:id="rId2"/>
              </a:rPr>
              <a:t>Lee.Martinez@slcc.edu</a:t>
            </a:r>
            <a:r>
              <a:rPr lang="en-US" dirty="0"/>
              <a:t>&gt; </a:t>
            </a:r>
            <a:br>
              <a:rPr lang="en-US" dirty="0"/>
            </a:br>
            <a:r>
              <a:rPr lang="en-US" b="1" dirty="0"/>
              <a:t>Sent:</a:t>
            </a:r>
            <a:r>
              <a:rPr lang="en-US" dirty="0"/>
              <a:t> Wednesday, February 12, 2020 7:13 PM</a:t>
            </a:r>
            <a:br>
              <a:rPr lang="en-US" dirty="0"/>
            </a:br>
            <a:r>
              <a:rPr lang="en-US" b="1" dirty="0"/>
              <a:t>Subject:</a:t>
            </a:r>
            <a:r>
              <a:rPr lang="en-US" dirty="0"/>
              <a:t> Student appointments and notes</a:t>
            </a:r>
          </a:p>
          <a:p>
            <a:r>
              <a:rPr lang="en-US" dirty="0"/>
              <a:t> </a:t>
            </a:r>
          </a:p>
          <a:p>
            <a:r>
              <a:rPr lang="en-US" dirty="0"/>
              <a:t>As I mentioned to you, we denied a student’s application for funding in today’s SAP appeal meeting.  One of the main reasons was there was no justification as to why the student was taking certain classes and some members on the committee didn’t understand why he was doing what he was planning in light of his academic difficulties.  A pink SAP Appeals form was submitted with your name on it, but there were no notes for this student in </a:t>
            </a:r>
            <a:r>
              <a:rPr lang="en-US" dirty="0" err="1"/>
              <a:t>MySuccess</a:t>
            </a:r>
            <a:r>
              <a:rPr lang="en-US" dirty="0"/>
              <a:t>.  </a:t>
            </a:r>
          </a:p>
          <a:p>
            <a:r>
              <a:rPr lang="en-US" dirty="0"/>
              <a:t> </a:t>
            </a:r>
          </a:p>
          <a:p>
            <a:endParaRPr lang="en-US" dirty="0"/>
          </a:p>
        </p:txBody>
      </p:sp>
    </p:spTree>
    <p:extLst>
      <p:ext uri="{BB962C8B-B14F-4D97-AF65-F5344CB8AC3E}">
        <p14:creationId xmlns:p14="http://schemas.microsoft.com/office/powerpoint/2010/main" val="192743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3C60-48D7-495F-9DF9-31AE50446560}"/>
              </a:ext>
            </a:extLst>
          </p:cNvPr>
          <p:cNvSpPr>
            <a:spLocks noGrp="1"/>
          </p:cNvSpPr>
          <p:nvPr>
            <p:ph type="title"/>
          </p:nvPr>
        </p:nvSpPr>
        <p:spPr>
          <a:xfrm>
            <a:off x="1424517" y="1251857"/>
            <a:ext cx="9342966" cy="4191000"/>
          </a:xfrm>
        </p:spPr>
        <p:txBody>
          <a:bodyPr/>
          <a:lstStyle/>
          <a:p>
            <a:pPr algn="ctr"/>
            <a:r>
              <a:rPr lang="en-US" b="1" dirty="0"/>
              <a:t>Example of How often some students choose to see an advisor….</a:t>
            </a:r>
            <a:br>
              <a:rPr lang="en-US" b="1" dirty="0"/>
            </a:br>
            <a:br>
              <a:rPr lang="en-US" b="1" dirty="0"/>
            </a:br>
            <a:r>
              <a:rPr lang="en-US" b="1" dirty="0"/>
              <a:t>Note the dates and locations of these meetings </a:t>
            </a:r>
            <a:endParaRPr lang="en-US" dirty="0"/>
          </a:p>
        </p:txBody>
      </p:sp>
    </p:spTree>
    <p:extLst>
      <p:ext uri="{BB962C8B-B14F-4D97-AF65-F5344CB8AC3E}">
        <p14:creationId xmlns:p14="http://schemas.microsoft.com/office/powerpoint/2010/main" val="154788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41BE-390C-4D54-9B39-0960AF182400}"/>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55A16954-0100-4505-8518-1D691859D237}"/>
              </a:ext>
            </a:extLst>
          </p:cNvPr>
          <p:cNvPicPr>
            <a:picLocks noGrp="1" noChangeAspect="1"/>
          </p:cNvPicPr>
          <p:nvPr>
            <p:ph idx="1"/>
          </p:nvPr>
        </p:nvPicPr>
        <p:blipFill>
          <a:blip r:embed="rId2"/>
          <a:stretch>
            <a:fillRect/>
          </a:stretch>
        </p:blipFill>
        <p:spPr>
          <a:xfrm>
            <a:off x="464136" y="1930400"/>
            <a:ext cx="9719450" cy="3851727"/>
          </a:xfrm>
          <a:prstGeom prst="rect">
            <a:avLst/>
          </a:prstGeom>
        </p:spPr>
      </p:pic>
      <p:sp>
        <p:nvSpPr>
          <p:cNvPr id="5" name="Rectangle 4">
            <a:extLst>
              <a:ext uri="{FF2B5EF4-FFF2-40B4-BE49-F238E27FC236}">
                <a16:creationId xmlns:a16="http://schemas.microsoft.com/office/drawing/2014/main" id="{F0EED766-0F70-4FC4-9586-30F1434436B7}"/>
              </a:ext>
            </a:extLst>
          </p:cNvPr>
          <p:cNvSpPr/>
          <p:nvPr/>
        </p:nvSpPr>
        <p:spPr>
          <a:xfrm>
            <a:off x="4975668" y="2251074"/>
            <a:ext cx="4993832" cy="2159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7D5128-4A6B-42E6-85B6-6EA377CF7C1E}"/>
              </a:ext>
            </a:extLst>
          </p:cNvPr>
          <p:cNvSpPr/>
          <p:nvPr/>
        </p:nvSpPr>
        <p:spPr>
          <a:xfrm>
            <a:off x="1922235" y="3143250"/>
            <a:ext cx="1011465" cy="1968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46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729090-DA0A-4F53-A011-2FB45EE8CDB4}"/>
              </a:ext>
            </a:extLst>
          </p:cNvPr>
          <p:cNvPicPr>
            <a:picLocks noChangeAspect="1"/>
          </p:cNvPicPr>
          <p:nvPr/>
        </p:nvPicPr>
        <p:blipFill>
          <a:blip r:embed="rId2"/>
          <a:stretch>
            <a:fillRect/>
          </a:stretch>
        </p:blipFill>
        <p:spPr>
          <a:xfrm>
            <a:off x="1956887" y="139255"/>
            <a:ext cx="8278225" cy="6579490"/>
          </a:xfrm>
          <a:prstGeom prst="rect">
            <a:avLst/>
          </a:prstGeom>
        </p:spPr>
      </p:pic>
      <p:sp>
        <p:nvSpPr>
          <p:cNvPr id="3" name="Rectangle 2">
            <a:extLst>
              <a:ext uri="{FF2B5EF4-FFF2-40B4-BE49-F238E27FC236}">
                <a16:creationId xmlns:a16="http://schemas.microsoft.com/office/drawing/2014/main" id="{49AB9546-9433-48B8-8044-4F59FB131FC0}"/>
              </a:ext>
            </a:extLst>
          </p:cNvPr>
          <p:cNvSpPr/>
          <p:nvPr/>
        </p:nvSpPr>
        <p:spPr>
          <a:xfrm>
            <a:off x="1956887" y="139255"/>
            <a:ext cx="2637930" cy="3369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899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D6A0A-936A-4AC1-9216-D47E99B07BE7}"/>
              </a:ext>
            </a:extLst>
          </p:cNvPr>
          <p:cNvPicPr>
            <a:picLocks noChangeAspect="1"/>
          </p:cNvPicPr>
          <p:nvPr/>
        </p:nvPicPr>
        <p:blipFill>
          <a:blip r:embed="rId2"/>
          <a:stretch>
            <a:fillRect/>
          </a:stretch>
        </p:blipFill>
        <p:spPr>
          <a:xfrm>
            <a:off x="1994347" y="132154"/>
            <a:ext cx="8203305" cy="6593693"/>
          </a:xfrm>
          <a:prstGeom prst="rect">
            <a:avLst/>
          </a:prstGeom>
        </p:spPr>
      </p:pic>
      <p:sp>
        <p:nvSpPr>
          <p:cNvPr id="4" name="Rectangle 3">
            <a:extLst>
              <a:ext uri="{FF2B5EF4-FFF2-40B4-BE49-F238E27FC236}">
                <a16:creationId xmlns:a16="http://schemas.microsoft.com/office/drawing/2014/main" id="{0C060068-BCE5-46F1-B4DD-F16AA48048CB}"/>
              </a:ext>
            </a:extLst>
          </p:cNvPr>
          <p:cNvSpPr/>
          <p:nvPr/>
        </p:nvSpPr>
        <p:spPr>
          <a:xfrm>
            <a:off x="1994347" y="132153"/>
            <a:ext cx="2714625" cy="3821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06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FE14F-0202-459C-AA17-C898BF5BD556}"/>
              </a:ext>
            </a:extLst>
          </p:cNvPr>
          <p:cNvPicPr>
            <a:picLocks noChangeAspect="1"/>
          </p:cNvPicPr>
          <p:nvPr/>
        </p:nvPicPr>
        <p:blipFill>
          <a:blip r:embed="rId2"/>
          <a:stretch>
            <a:fillRect/>
          </a:stretch>
        </p:blipFill>
        <p:spPr>
          <a:xfrm>
            <a:off x="285750" y="666750"/>
            <a:ext cx="10092090" cy="4797879"/>
          </a:xfrm>
          <a:prstGeom prst="rect">
            <a:avLst/>
          </a:prstGeom>
        </p:spPr>
      </p:pic>
      <p:pic>
        <p:nvPicPr>
          <p:cNvPr id="3" name="Picture 2">
            <a:extLst>
              <a:ext uri="{FF2B5EF4-FFF2-40B4-BE49-F238E27FC236}">
                <a16:creationId xmlns:a16="http://schemas.microsoft.com/office/drawing/2014/main" id="{A41E7956-DB61-4FD0-A327-C23E95E59253}"/>
              </a:ext>
            </a:extLst>
          </p:cNvPr>
          <p:cNvPicPr>
            <a:picLocks noChangeAspect="1"/>
          </p:cNvPicPr>
          <p:nvPr/>
        </p:nvPicPr>
        <p:blipFill>
          <a:blip r:embed="rId2"/>
          <a:stretch>
            <a:fillRect/>
          </a:stretch>
        </p:blipFill>
        <p:spPr>
          <a:xfrm>
            <a:off x="285750" y="666750"/>
            <a:ext cx="11620500" cy="5524500"/>
          </a:xfrm>
          <a:prstGeom prst="rect">
            <a:avLst/>
          </a:prstGeom>
        </p:spPr>
      </p:pic>
      <p:sp>
        <p:nvSpPr>
          <p:cNvPr id="4" name="Rectangle 3">
            <a:extLst>
              <a:ext uri="{FF2B5EF4-FFF2-40B4-BE49-F238E27FC236}">
                <a16:creationId xmlns:a16="http://schemas.microsoft.com/office/drawing/2014/main" id="{28213DA6-EB49-4245-B403-A16ABE042866}"/>
              </a:ext>
            </a:extLst>
          </p:cNvPr>
          <p:cNvSpPr/>
          <p:nvPr/>
        </p:nvSpPr>
        <p:spPr>
          <a:xfrm>
            <a:off x="5429250" y="1123950"/>
            <a:ext cx="6124575" cy="419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2C812A-5256-4267-A3D4-3F1BC2F70905}"/>
              </a:ext>
            </a:extLst>
          </p:cNvPr>
          <p:cNvSpPr/>
          <p:nvPr/>
        </p:nvSpPr>
        <p:spPr>
          <a:xfrm>
            <a:off x="2085975" y="2038350"/>
            <a:ext cx="561975" cy="1809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6B0A64-5C6C-44B7-B403-DD166E5A2EE2}"/>
              </a:ext>
            </a:extLst>
          </p:cNvPr>
          <p:cNvSpPr/>
          <p:nvPr/>
        </p:nvSpPr>
        <p:spPr>
          <a:xfrm>
            <a:off x="5553075" y="3848100"/>
            <a:ext cx="5915025" cy="276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20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78107-3DC6-4216-8B56-E0717995719D}"/>
              </a:ext>
            </a:extLst>
          </p:cNvPr>
          <p:cNvPicPr>
            <a:picLocks noChangeAspect="1"/>
          </p:cNvPicPr>
          <p:nvPr/>
        </p:nvPicPr>
        <p:blipFill>
          <a:blip r:embed="rId2"/>
          <a:stretch>
            <a:fillRect/>
          </a:stretch>
        </p:blipFill>
        <p:spPr>
          <a:xfrm>
            <a:off x="285749" y="628650"/>
            <a:ext cx="11547095" cy="5565321"/>
          </a:xfrm>
          <a:prstGeom prst="rect">
            <a:avLst/>
          </a:prstGeom>
        </p:spPr>
      </p:pic>
      <p:sp>
        <p:nvSpPr>
          <p:cNvPr id="3" name="Rectangle 2">
            <a:extLst>
              <a:ext uri="{FF2B5EF4-FFF2-40B4-BE49-F238E27FC236}">
                <a16:creationId xmlns:a16="http://schemas.microsoft.com/office/drawing/2014/main" id="{C0F8B3FB-4BD2-4C91-B6BB-249BAEC8ABDF}"/>
              </a:ext>
            </a:extLst>
          </p:cNvPr>
          <p:cNvSpPr/>
          <p:nvPr/>
        </p:nvSpPr>
        <p:spPr>
          <a:xfrm>
            <a:off x="5505450" y="1085850"/>
            <a:ext cx="5924550" cy="238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434533E-9BBF-49C4-96CC-E830CBC2E139}"/>
              </a:ext>
            </a:extLst>
          </p:cNvPr>
          <p:cNvSpPr/>
          <p:nvPr/>
        </p:nvSpPr>
        <p:spPr>
          <a:xfrm>
            <a:off x="2057400" y="1924050"/>
            <a:ext cx="581025" cy="1619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94964F-68A4-48E0-80E3-9A1CCFEA04C8}"/>
              </a:ext>
            </a:extLst>
          </p:cNvPr>
          <p:cNvSpPr/>
          <p:nvPr/>
        </p:nvSpPr>
        <p:spPr>
          <a:xfrm>
            <a:off x="5505450" y="3733800"/>
            <a:ext cx="5924550" cy="3238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625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AA27DB-A693-4BAA-A1C1-2FDA197DE3DC}"/>
              </a:ext>
            </a:extLst>
          </p:cNvPr>
          <p:cNvPicPr>
            <a:picLocks noChangeAspect="1"/>
          </p:cNvPicPr>
          <p:nvPr/>
        </p:nvPicPr>
        <p:blipFill>
          <a:blip r:embed="rId2"/>
          <a:stretch>
            <a:fillRect/>
          </a:stretch>
        </p:blipFill>
        <p:spPr>
          <a:xfrm>
            <a:off x="309562" y="719137"/>
            <a:ext cx="11572875" cy="5419725"/>
          </a:xfrm>
          <a:prstGeom prst="rect">
            <a:avLst/>
          </a:prstGeom>
        </p:spPr>
      </p:pic>
      <p:sp>
        <p:nvSpPr>
          <p:cNvPr id="3" name="Rectangle 2">
            <a:extLst>
              <a:ext uri="{FF2B5EF4-FFF2-40B4-BE49-F238E27FC236}">
                <a16:creationId xmlns:a16="http://schemas.microsoft.com/office/drawing/2014/main" id="{DE17F729-729B-4B71-8AAD-04E0BEF5A6D5}"/>
              </a:ext>
            </a:extLst>
          </p:cNvPr>
          <p:cNvSpPr/>
          <p:nvPr/>
        </p:nvSpPr>
        <p:spPr>
          <a:xfrm>
            <a:off x="5476875" y="1333500"/>
            <a:ext cx="5934075"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EB526-8A7F-42EB-9B07-3F7EBAA1AE7F}"/>
              </a:ext>
            </a:extLst>
          </p:cNvPr>
          <p:cNvSpPr/>
          <p:nvPr/>
        </p:nvSpPr>
        <p:spPr>
          <a:xfrm>
            <a:off x="5448300" y="3810000"/>
            <a:ext cx="5991225" cy="276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B1367B-657C-4B48-84A7-1BAAFFE2C814}"/>
              </a:ext>
            </a:extLst>
          </p:cNvPr>
          <p:cNvSpPr/>
          <p:nvPr/>
        </p:nvSpPr>
        <p:spPr>
          <a:xfrm>
            <a:off x="5448299" y="4429125"/>
            <a:ext cx="5991225" cy="261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80187C-3BFE-44C2-8F77-E0A1104FEC21}"/>
              </a:ext>
            </a:extLst>
          </p:cNvPr>
          <p:cNvSpPr/>
          <p:nvPr/>
        </p:nvSpPr>
        <p:spPr>
          <a:xfrm>
            <a:off x="5448300" y="5057775"/>
            <a:ext cx="5962650" cy="261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AF9FAC-91B4-4CE1-B59D-517D26760296}"/>
              </a:ext>
            </a:extLst>
          </p:cNvPr>
          <p:cNvSpPr/>
          <p:nvPr/>
        </p:nvSpPr>
        <p:spPr>
          <a:xfrm>
            <a:off x="5476874" y="5629275"/>
            <a:ext cx="5934076" cy="261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424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D65E73-CCA4-46B4-8A2F-97C100335FC4}"/>
              </a:ext>
            </a:extLst>
          </p:cNvPr>
          <p:cNvSpPr>
            <a:spLocks noGrp="1"/>
          </p:cNvSpPr>
          <p:nvPr>
            <p:ph type="body" idx="1"/>
          </p:nvPr>
        </p:nvSpPr>
        <p:spPr>
          <a:xfrm>
            <a:off x="677334" y="1171303"/>
            <a:ext cx="9864391" cy="5529944"/>
          </a:xfrm>
        </p:spPr>
        <p:txBody>
          <a:bodyPr>
            <a:normAutofit fontScale="92500" lnSpcReduction="10000"/>
          </a:bodyPr>
          <a:lstStyle/>
          <a:p>
            <a:endParaRPr lang="en-US" dirty="0"/>
          </a:p>
          <a:p>
            <a:r>
              <a:rPr lang="en-US" dirty="0"/>
              <a:t> </a:t>
            </a:r>
            <a:r>
              <a:rPr lang="en-US" b="1" dirty="0"/>
              <a:t>Include notes that will help the student. </a:t>
            </a:r>
          </a:p>
          <a:p>
            <a:pPr marL="285750" indent="-285750">
              <a:buFont typeface="Arial" panose="020B0604020202020204" pitchFamily="34" charset="0"/>
              <a:buChar char="•"/>
            </a:pPr>
            <a:r>
              <a:rPr lang="en-US" b="1" dirty="0"/>
              <a:t>Include notes that will help future advisors understand the student or the advice that you gave. </a:t>
            </a:r>
          </a:p>
          <a:p>
            <a:pPr marL="285750" indent="-285750">
              <a:buFont typeface="Arial" panose="020B0604020202020204" pitchFamily="34" charset="0"/>
              <a:buChar char="•"/>
            </a:pPr>
            <a:r>
              <a:rPr lang="en-US" b="1" dirty="0"/>
              <a:t>Include list of courses approved, along with alternatives. </a:t>
            </a:r>
            <a:endParaRPr lang="en-US" dirty="0"/>
          </a:p>
          <a:p>
            <a:pPr marL="285750" indent="-285750">
              <a:buFont typeface="Arial" panose="020B0604020202020204" pitchFamily="34" charset="0"/>
              <a:buChar char="•"/>
            </a:pPr>
            <a:r>
              <a:rPr lang="en-US" b="1" dirty="0"/>
              <a:t>Include notes that will facilitate the relationship with the student. </a:t>
            </a:r>
            <a:endParaRPr lang="en-US" dirty="0"/>
          </a:p>
          <a:p>
            <a:pPr marL="285750" indent="-285750">
              <a:buFont typeface="Arial" panose="020B0604020202020204" pitchFamily="34" charset="0"/>
              <a:buChar char="•"/>
            </a:pPr>
            <a:r>
              <a:rPr lang="en-US" b="1" dirty="0"/>
              <a:t>Include possible consequences of not following advice given. </a:t>
            </a:r>
            <a:endParaRPr lang="en-US" dirty="0"/>
          </a:p>
          <a:p>
            <a:pPr marL="285750" indent="-285750">
              <a:buFont typeface="Arial" panose="020B0604020202020204" pitchFamily="34" charset="0"/>
              <a:buChar char="•"/>
            </a:pPr>
            <a:r>
              <a:rPr lang="en-US" b="1" dirty="0"/>
              <a:t>Include referrals of a non-sensitive nature. </a:t>
            </a:r>
            <a:endParaRPr lang="en-US" dirty="0"/>
          </a:p>
          <a:p>
            <a:pPr marL="285750" indent="-285750">
              <a:buFont typeface="Arial" panose="020B0604020202020204" pitchFamily="34" charset="0"/>
              <a:buChar char="•"/>
            </a:pPr>
            <a:r>
              <a:rPr lang="en-US" b="1" dirty="0"/>
              <a:t>Include comments that help you in future interactions with student. (Perhaps in helping students with reference letters or scholarship applications.) </a:t>
            </a:r>
            <a:endParaRPr lang="en-US" dirty="0"/>
          </a:p>
          <a:p>
            <a:pPr marL="285750" indent="-285750">
              <a:buFont typeface="Arial" panose="020B0604020202020204" pitchFamily="34" charset="0"/>
              <a:buChar char="•"/>
            </a:pPr>
            <a:r>
              <a:rPr lang="en-US" b="1" i="1" dirty="0"/>
              <a:t>Exclude </a:t>
            </a:r>
            <a:r>
              <a:rPr lang="en-US" b="1" dirty="0"/>
              <a:t>your subjective judgments about the student, especially when they are negative. (In some cases, you may wish to use personal files. In most cases, should probably omit altogether.) </a:t>
            </a:r>
            <a:endParaRPr lang="en-US" dirty="0"/>
          </a:p>
          <a:p>
            <a:pPr marL="285750" indent="-285750">
              <a:buFont typeface="Arial" panose="020B0604020202020204" pitchFamily="34" charset="0"/>
              <a:buChar char="•"/>
            </a:pPr>
            <a:r>
              <a:rPr lang="en-US" b="1" i="1" dirty="0"/>
              <a:t>Exclude </a:t>
            </a:r>
            <a:r>
              <a:rPr lang="en-US" b="1" dirty="0"/>
              <a:t>referrals of a sensitive or personal nature. (May wish to use personal notes.) </a:t>
            </a:r>
            <a:endParaRPr lang="en-US" dirty="0"/>
          </a:p>
          <a:p>
            <a:pPr marL="285750" indent="-285750">
              <a:buFont typeface="Arial" panose="020B0604020202020204" pitchFamily="34" charset="0"/>
              <a:buChar char="•"/>
            </a:pPr>
            <a:r>
              <a:rPr lang="en-US" b="1" i="1" dirty="0"/>
              <a:t>Exclude </a:t>
            </a:r>
            <a:r>
              <a:rPr lang="en-US" b="1" dirty="0"/>
              <a:t>comments regarding student’s instructors, especially when they are negative. (May wish to use personal notes.) </a:t>
            </a:r>
            <a:endParaRPr lang="en-US" dirty="0"/>
          </a:p>
          <a:p>
            <a:pPr marL="285750" indent="-285750">
              <a:buFont typeface="Arial" panose="020B0604020202020204" pitchFamily="34" charset="0"/>
              <a:buChar char="•"/>
            </a:pPr>
            <a:r>
              <a:rPr lang="en-US" b="1" i="1" dirty="0"/>
              <a:t>Exclude </a:t>
            </a:r>
            <a:r>
              <a:rPr lang="en-US" b="1" dirty="0"/>
              <a:t>personal concerns of the student. (May wish to use personal notes.) </a:t>
            </a:r>
            <a:endParaRPr lang="en-US" dirty="0"/>
          </a:p>
          <a:p>
            <a:endParaRPr lang="en-US" dirty="0"/>
          </a:p>
        </p:txBody>
      </p:sp>
      <p:sp>
        <p:nvSpPr>
          <p:cNvPr id="4" name="TextBox 3">
            <a:extLst>
              <a:ext uri="{FF2B5EF4-FFF2-40B4-BE49-F238E27FC236}">
                <a16:creationId xmlns:a16="http://schemas.microsoft.com/office/drawing/2014/main" id="{3EFD4A64-27B9-458E-A2FF-C32FDB5A6E2C}"/>
              </a:ext>
            </a:extLst>
          </p:cNvPr>
          <p:cNvSpPr txBox="1"/>
          <p:nvPr/>
        </p:nvSpPr>
        <p:spPr>
          <a:xfrm>
            <a:off x="9631680" y="6144768"/>
            <a:ext cx="2255520" cy="400110"/>
          </a:xfrm>
          <a:prstGeom prst="rect">
            <a:avLst/>
          </a:prstGeom>
          <a:noFill/>
        </p:spPr>
        <p:txBody>
          <a:bodyPr wrap="square" rtlCol="0">
            <a:spAutoFit/>
          </a:bodyPr>
          <a:lstStyle/>
          <a:p>
            <a:r>
              <a:rPr lang="en-US" sz="1000" dirty="0"/>
              <a:t>Product of Missouri State Academic Advising and Transfer Center</a:t>
            </a:r>
          </a:p>
        </p:txBody>
      </p:sp>
      <p:sp>
        <p:nvSpPr>
          <p:cNvPr id="5" name="Title 1">
            <a:extLst>
              <a:ext uri="{FF2B5EF4-FFF2-40B4-BE49-F238E27FC236}">
                <a16:creationId xmlns:a16="http://schemas.microsoft.com/office/drawing/2014/main" id="{1D323CC4-40D9-4610-B1E7-3CDF25C90D08}"/>
              </a:ext>
            </a:extLst>
          </p:cNvPr>
          <p:cNvSpPr txBox="1">
            <a:spLocks/>
          </p:cNvSpPr>
          <p:nvPr/>
        </p:nvSpPr>
        <p:spPr>
          <a:xfrm>
            <a:off x="-638241" y="-279455"/>
            <a:ext cx="9245575"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Guidelines for Advising Notes:</a:t>
            </a:r>
          </a:p>
        </p:txBody>
      </p:sp>
    </p:spTree>
    <p:extLst>
      <p:ext uri="{BB962C8B-B14F-4D97-AF65-F5344CB8AC3E}">
        <p14:creationId xmlns:p14="http://schemas.microsoft.com/office/powerpoint/2010/main" val="7136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down)">
                                      <p:cBhvr>
                                        <p:cTn id="49" dur="580">
                                          <p:stCondLst>
                                            <p:cond delay="0"/>
                                          </p:stCondLst>
                                        </p:cTn>
                                        <p:tgtEl>
                                          <p:spTgt spid="3">
                                            <p:txEl>
                                              <p:pRg st="9" end="9"/>
                                            </p:txEl>
                                          </p:spTgt>
                                        </p:tgtEl>
                                      </p:cBhvr>
                                    </p:animEffect>
                                    <p:anim calcmode="lin" valueType="num">
                                      <p:cBhvr>
                                        <p:cTn id="5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9" end="9"/>
                                            </p:txEl>
                                          </p:spTgt>
                                        </p:tgtEl>
                                      </p:cBhvr>
                                      <p:to x="100000" y="60000"/>
                                    </p:animScale>
                                    <p:animScale>
                                      <p:cBhvr>
                                        <p:cTn id="56" dur="166" decel="50000">
                                          <p:stCondLst>
                                            <p:cond delay="676"/>
                                          </p:stCondLst>
                                        </p:cTn>
                                        <p:tgtEl>
                                          <p:spTgt spid="3">
                                            <p:txEl>
                                              <p:pRg st="9" end="9"/>
                                            </p:txEl>
                                          </p:spTgt>
                                        </p:tgtEl>
                                      </p:cBhvr>
                                      <p:to x="100000" y="100000"/>
                                    </p:animScale>
                                    <p:animScale>
                                      <p:cBhvr>
                                        <p:cTn id="57" dur="26">
                                          <p:stCondLst>
                                            <p:cond delay="1312"/>
                                          </p:stCondLst>
                                        </p:cTn>
                                        <p:tgtEl>
                                          <p:spTgt spid="3">
                                            <p:txEl>
                                              <p:pRg st="9" end="9"/>
                                            </p:txEl>
                                          </p:spTgt>
                                        </p:tgtEl>
                                      </p:cBhvr>
                                      <p:to x="100000" y="80000"/>
                                    </p:animScale>
                                    <p:animScale>
                                      <p:cBhvr>
                                        <p:cTn id="58" dur="166" decel="50000">
                                          <p:stCondLst>
                                            <p:cond delay="1338"/>
                                          </p:stCondLst>
                                        </p:cTn>
                                        <p:tgtEl>
                                          <p:spTgt spid="3">
                                            <p:txEl>
                                              <p:pRg st="9" end="9"/>
                                            </p:txEl>
                                          </p:spTgt>
                                        </p:tgtEl>
                                      </p:cBhvr>
                                      <p:to x="100000" y="100000"/>
                                    </p:animScale>
                                    <p:animScale>
                                      <p:cBhvr>
                                        <p:cTn id="59" dur="26">
                                          <p:stCondLst>
                                            <p:cond delay="1642"/>
                                          </p:stCondLst>
                                        </p:cTn>
                                        <p:tgtEl>
                                          <p:spTgt spid="3">
                                            <p:txEl>
                                              <p:pRg st="9" end="9"/>
                                            </p:txEl>
                                          </p:spTgt>
                                        </p:tgtEl>
                                      </p:cBhvr>
                                      <p:to x="100000" y="90000"/>
                                    </p:animScale>
                                    <p:animScale>
                                      <p:cBhvr>
                                        <p:cTn id="60" dur="166" decel="50000">
                                          <p:stCondLst>
                                            <p:cond delay="1668"/>
                                          </p:stCondLst>
                                        </p:cTn>
                                        <p:tgtEl>
                                          <p:spTgt spid="3">
                                            <p:txEl>
                                              <p:pRg st="9" end="9"/>
                                            </p:txEl>
                                          </p:spTgt>
                                        </p:tgtEl>
                                      </p:cBhvr>
                                      <p:to x="100000" y="100000"/>
                                    </p:animScale>
                                    <p:animScale>
                                      <p:cBhvr>
                                        <p:cTn id="61" dur="26">
                                          <p:stCondLst>
                                            <p:cond delay="1808"/>
                                          </p:stCondLst>
                                        </p:cTn>
                                        <p:tgtEl>
                                          <p:spTgt spid="3">
                                            <p:txEl>
                                              <p:pRg st="9" end="9"/>
                                            </p:txEl>
                                          </p:spTgt>
                                        </p:tgtEl>
                                      </p:cBhvr>
                                      <p:to x="100000" y="95000"/>
                                    </p:animScale>
                                    <p:animScale>
                                      <p:cBhvr>
                                        <p:cTn id="62" dur="166" decel="50000">
                                          <p:stCondLst>
                                            <p:cond delay="1834"/>
                                          </p:stCondLst>
                                        </p:cTn>
                                        <p:tgtEl>
                                          <p:spTgt spid="3">
                                            <p:txEl>
                                              <p:pRg st="9" end="9"/>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1000"/>
                                        <p:tgtEl>
                                          <p:spTgt spid="3">
                                            <p:txEl>
                                              <p:pRg st="11" end="11"/>
                                            </p:txEl>
                                          </p:spTgt>
                                        </p:tgtEl>
                                      </p:cBhvr>
                                    </p:animEffect>
                                    <p:anim calcmode="lin" valueType="num">
                                      <p:cBhvr>
                                        <p:cTn id="7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B8FC-94B8-441A-97FD-A0ECDCF88915}"/>
              </a:ext>
            </a:extLst>
          </p:cNvPr>
          <p:cNvSpPr>
            <a:spLocks noGrp="1"/>
          </p:cNvSpPr>
          <p:nvPr>
            <p:ph type="title"/>
          </p:nvPr>
        </p:nvSpPr>
        <p:spPr>
          <a:xfrm>
            <a:off x="677334" y="287867"/>
            <a:ext cx="8596668" cy="778933"/>
          </a:xfrm>
        </p:spPr>
        <p:txBody>
          <a:bodyPr/>
          <a:lstStyle/>
          <a:p>
            <a:r>
              <a:rPr lang="en-US" dirty="0"/>
              <a:t>Advising Notes:  Do’s and Don’ts</a:t>
            </a:r>
          </a:p>
        </p:txBody>
      </p:sp>
      <p:pic>
        <p:nvPicPr>
          <p:cNvPr id="5" name="Content Placeholder 4" descr="A screenshot of a cell phone&#10;&#10;Description automatically generated">
            <a:extLst>
              <a:ext uri="{FF2B5EF4-FFF2-40B4-BE49-F238E27FC236}">
                <a16:creationId xmlns:a16="http://schemas.microsoft.com/office/drawing/2014/main" id="{23296F1C-5706-4389-BAAA-94290EF2F4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1266" y="975208"/>
            <a:ext cx="5469467" cy="5365178"/>
          </a:xfrm>
        </p:spPr>
      </p:pic>
      <p:sp>
        <p:nvSpPr>
          <p:cNvPr id="8" name="TextBox 7">
            <a:extLst>
              <a:ext uri="{FF2B5EF4-FFF2-40B4-BE49-F238E27FC236}">
                <a16:creationId xmlns:a16="http://schemas.microsoft.com/office/drawing/2014/main" id="{CB8AD538-248A-4000-9923-071AF09BA73E}"/>
              </a:ext>
            </a:extLst>
          </p:cNvPr>
          <p:cNvSpPr txBox="1"/>
          <p:nvPr/>
        </p:nvSpPr>
        <p:spPr>
          <a:xfrm>
            <a:off x="9631680" y="6144768"/>
            <a:ext cx="2255520" cy="400110"/>
          </a:xfrm>
          <a:prstGeom prst="rect">
            <a:avLst/>
          </a:prstGeom>
          <a:noFill/>
        </p:spPr>
        <p:txBody>
          <a:bodyPr wrap="square" rtlCol="0">
            <a:spAutoFit/>
          </a:bodyPr>
          <a:lstStyle/>
          <a:p>
            <a:r>
              <a:rPr lang="en-US" sz="1000" dirty="0"/>
              <a:t>Product of Missouri State Academic Advising and Transfer Center</a:t>
            </a:r>
          </a:p>
        </p:txBody>
      </p:sp>
    </p:spTree>
    <p:extLst>
      <p:ext uri="{BB962C8B-B14F-4D97-AF65-F5344CB8AC3E}">
        <p14:creationId xmlns:p14="http://schemas.microsoft.com/office/powerpoint/2010/main" val="7813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4D93-90F4-47E6-9409-C10382DD3BDC}"/>
              </a:ext>
            </a:extLst>
          </p:cNvPr>
          <p:cNvSpPr>
            <a:spLocks noGrp="1"/>
          </p:cNvSpPr>
          <p:nvPr>
            <p:ph type="title"/>
          </p:nvPr>
        </p:nvSpPr>
        <p:spPr>
          <a:xfrm>
            <a:off x="677334" y="609600"/>
            <a:ext cx="8596668" cy="866503"/>
          </a:xfrm>
        </p:spPr>
        <p:txBody>
          <a:bodyPr/>
          <a:lstStyle/>
          <a:p>
            <a:r>
              <a:rPr lang="en-US" dirty="0"/>
              <a:t>Advising Notes:  Do’s and Don’ts</a:t>
            </a:r>
          </a:p>
        </p:txBody>
      </p:sp>
      <p:sp>
        <p:nvSpPr>
          <p:cNvPr id="3" name="Content Placeholder 2">
            <a:extLst>
              <a:ext uri="{FF2B5EF4-FFF2-40B4-BE49-F238E27FC236}">
                <a16:creationId xmlns:a16="http://schemas.microsoft.com/office/drawing/2014/main" id="{C3833D12-8107-4B0D-A3EA-8FD918B03ACB}"/>
              </a:ext>
            </a:extLst>
          </p:cNvPr>
          <p:cNvSpPr>
            <a:spLocks noGrp="1"/>
          </p:cNvSpPr>
          <p:nvPr>
            <p:ph idx="1"/>
          </p:nvPr>
        </p:nvSpPr>
        <p:spPr>
          <a:xfrm>
            <a:off x="677334" y="1476103"/>
            <a:ext cx="8596668" cy="4565259"/>
          </a:xfrm>
        </p:spPr>
        <p:txBody>
          <a:bodyPr/>
          <a:lstStyle/>
          <a:p>
            <a:endParaRPr lang="en-US" dirty="0"/>
          </a:p>
          <a:p>
            <a:r>
              <a:rPr lang="en-US" sz="2400" dirty="0"/>
              <a:t> IN GENERAL: </a:t>
            </a:r>
          </a:p>
          <a:p>
            <a:r>
              <a:rPr lang="en-US" sz="2400" dirty="0"/>
              <a:t> If in doubt, leave it out. </a:t>
            </a:r>
          </a:p>
          <a:p>
            <a:endParaRPr lang="en-US" sz="2400" dirty="0"/>
          </a:p>
          <a:p>
            <a:r>
              <a:rPr lang="en-US" sz="2400" dirty="0"/>
              <a:t> If appropriate, ask student’s preference and note that you have done that. </a:t>
            </a:r>
          </a:p>
          <a:p>
            <a:endParaRPr lang="en-US" sz="2400" dirty="0"/>
          </a:p>
          <a:p>
            <a:r>
              <a:rPr lang="en-US" sz="2400" dirty="0"/>
              <a:t> Describe, do not evaluate. </a:t>
            </a:r>
          </a:p>
          <a:p>
            <a:endParaRPr lang="en-US" dirty="0"/>
          </a:p>
        </p:txBody>
      </p:sp>
      <p:sp>
        <p:nvSpPr>
          <p:cNvPr id="7" name="TextBox 6">
            <a:extLst>
              <a:ext uri="{FF2B5EF4-FFF2-40B4-BE49-F238E27FC236}">
                <a16:creationId xmlns:a16="http://schemas.microsoft.com/office/drawing/2014/main" id="{475E58E6-290B-4CEF-ACE5-ED8C6F03BDF5}"/>
              </a:ext>
            </a:extLst>
          </p:cNvPr>
          <p:cNvSpPr txBox="1"/>
          <p:nvPr/>
        </p:nvSpPr>
        <p:spPr>
          <a:xfrm>
            <a:off x="9631680" y="6144768"/>
            <a:ext cx="2255520" cy="400110"/>
          </a:xfrm>
          <a:prstGeom prst="rect">
            <a:avLst/>
          </a:prstGeom>
          <a:noFill/>
        </p:spPr>
        <p:txBody>
          <a:bodyPr wrap="square" rtlCol="0">
            <a:spAutoFit/>
          </a:bodyPr>
          <a:lstStyle/>
          <a:p>
            <a:r>
              <a:rPr lang="en-US" sz="1000" dirty="0"/>
              <a:t>Product of Missouri State Academic Advising and Transfer Center</a:t>
            </a:r>
          </a:p>
        </p:txBody>
      </p:sp>
    </p:spTree>
    <p:extLst>
      <p:ext uri="{BB962C8B-B14F-4D97-AF65-F5344CB8AC3E}">
        <p14:creationId xmlns:p14="http://schemas.microsoft.com/office/powerpoint/2010/main" val="3382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anim calcmode="lin" valueType="num">
                                      <p:cBhvr>
                                        <p:cTn id="1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D528-0C7A-48A8-B6A8-87FCE84632CE}"/>
              </a:ext>
            </a:extLst>
          </p:cNvPr>
          <p:cNvSpPr>
            <a:spLocks noGrp="1"/>
          </p:cNvSpPr>
          <p:nvPr>
            <p:ph type="title"/>
          </p:nvPr>
        </p:nvSpPr>
        <p:spPr/>
        <p:txBody>
          <a:bodyPr/>
          <a:lstStyle/>
          <a:p>
            <a:r>
              <a:rPr lang="en-US" dirty="0"/>
              <a:t>Very Helpful + Speed Notes</a:t>
            </a:r>
          </a:p>
        </p:txBody>
      </p:sp>
      <p:pic>
        <p:nvPicPr>
          <p:cNvPr id="4" name="Content Placeholder 3">
            <a:extLst>
              <a:ext uri="{FF2B5EF4-FFF2-40B4-BE49-F238E27FC236}">
                <a16:creationId xmlns:a16="http://schemas.microsoft.com/office/drawing/2014/main" id="{09F71BD1-7B61-46AE-BE95-C168071FFBCD}"/>
              </a:ext>
            </a:extLst>
          </p:cNvPr>
          <p:cNvPicPr>
            <a:picLocks noGrp="1" noChangeAspect="1"/>
          </p:cNvPicPr>
          <p:nvPr>
            <p:ph idx="1"/>
          </p:nvPr>
        </p:nvPicPr>
        <p:blipFill>
          <a:blip r:embed="rId2"/>
          <a:stretch>
            <a:fillRect/>
          </a:stretch>
        </p:blipFill>
        <p:spPr>
          <a:xfrm>
            <a:off x="2578100" y="2471738"/>
            <a:ext cx="7096125" cy="2771775"/>
          </a:xfrm>
          <a:prstGeom prst="rect">
            <a:avLst/>
          </a:prstGeom>
        </p:spPr>
      </p:pic>
      <p:sp>
        <p:nvSpPr>
          <p:cNvPr id="5" name="Rectangle 4">
            <a:extLst>
              <a:ext uri="{FF2B5EF4-FFF2-40B4-BE49-F238E27FC236}">
                <a16:creationId xmlns:a16="http://schemas.microsoft.com/office/drawing/2014/main" id="{FD2FCFBF-2924-41C2-9038-B20254EFA44D}"/>
              </a:ext>
            </a:extLst>
          </p:cNvPr>
          <p:cNvSpPr/>
          <p:nvPr/>
        </p:nvSpPr>
        <p:spPr>
          <a:xfrm>
            <a:off x="4711700" y="2207419"/>
            <a:ext cx="4876800" cy="2563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38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E02B-975D-409F-91C8-521292443ED0}"/>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A6010128-5DFB-47C4-BDE9-22170E35D6C6}"/>
              </a:ext>
            </a:extLst>
          </p:cNvPr>
          <p:cNvPicPr>
            <a:picLocks noGrp="1" noChangeAspect="1"/>
          </p:cNvPicPr>
          <p:nvPr>
            <p:ph idx="1"/>
          </p:nvPr>
        </p:nvPicPr>
        <p:blipFill>
          <a:blip r:embed="rId2"/>
          <a:stretch>
            <a:fillRect/>
          </a:stretch>
        </p:blipFill>
        <p:spPr>
          <a:xfrm>
            <a:off x="677334" y="1930400"/>
            <a:ext cx="9144371" cy="3713956"/>
          </a:xfrm>
          <a:prstGeom prst="rect">
            <a:avLst/>
          </a:prstGeom>
        </p:spPr>
      </p:pic>
      <p:sp>
        <p:nvSpPr>
          <p:cNvPr id="5" name="Rectangle 4">
            <a:extLst>
              <a:ext uri="{FF2B5EF4-FFF2-40B4-BE49-F238E27FC236}">
                <a16:creationId xmlns:a16="http://schemas.microsoft.com/office/drawing/2014/main" id="{510BBB04-0627-41F7-95FF-FF94A98229BE}"/>
              </a:ext>
            </a:extLst>
          </p:cNvPr>
          <p:cNvSpPr/>
          <p:nvPr/>
        </p:nvSpPr>
        <p:spPr>
          <a:xfrm>
            <a:off x="4975668" y="2347686"/>
            <a:ext cx="39116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22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9DD7-0BA7-47E7-9E76-0FC66158AD36}"/>
              </a:ext>
            </a:extLst>
          </p:cNvPr>
          <p:cNvSpPr>
            <a:spLocks noGrp="1"/>
          </p:cNvSpPr>
          <p:nvPr>
            <p:ph type="title"/>
          </p:nvPr>
        </p:nvSpPr>
        <p:spPr/>
        <p:txBody>
          <a:bodyPr/>
          <a:lstStyle/>
          <a:p>
            <a:r>
              <a:rPr lang="en-US" dirty="0"/>
              <a:t>Very Helpful + </a:t>
            </a:r>
            <a:r>
              <a:rPr lang="en-US" dirty="0" err="1"/>
              <a:t>Speednotes</a:t>
            </a:r>
            <a:endParaRPr lang="en-US" dirty="0"/>
          </a:p>
        </p:txBody>
      </p:sp>
      <p:pic>
        <p:nvPicPr>
          <p:cNvPr id="4" name="Content Placeholder 3">
            <a:extLst>
              <a:ext uri="{FF2B5EF4-FFF2-40B4-BE49-F238E27FC236}">
                <a16:creationId xmlns:a16="http://schemas.microsoft.com/office/drawing/2014/main" id="{AE6615E5-29C6-44DD-AF7B-7DD0C6415F04}"/>
              </a:ext>
            </a:extLst>
          </p:cNvPr>
          <p:cNvPicPr>
            <a:picLocks noGrp="1" noChangeAspect="1"/>
          </p:cNvPicPr>
          <p:nvPr>
            <p:ph idx="1"/>
          </p:nvPr>
        </p:nvPicPr>
        <p:blipFill>
          <a:blip r:embed="rId2"/>
          <a:stretch>
            <a:fillRect/>
          </a:stretch>
        </p:blipFill>
        <p:spPr>
          <a:xfrm>
            <a:off x="677334" y="1799430"/>
            <a:ext cx="9230993" cy="4448970"/>
          </a:xfrm>
          <a:prstGeom prst="rect">
            <a:avLst/>
          </a:prstGeom>
        </p:spPr>
      </p:pic>
      <p:sp>
        <p:nvSpPr>
          <p:cNvPr id="5" name="Rectangle 4">
            <a:extLst>
              <a:ext uri="{FF2B5EF4-FFF2-40B4-BE49-F238E27FC236}">
                <a16:creationId xmlns:a16="http://schemas.microsoft.com/office/drawing/2014/main" id="{BBB1B723-978B-4015-872A-FE9A6219D441}"/>
              </a:ext>
            </a:extLst>
          </p:cNvPr>
          <p:cNvSpPr/>
          <p:nvPr/>
        </p:nvSpPr>
        <p:spPr>
          <a:xfrm>
            <a:off x="4879127" y="1799430"/>
            <a:ext cx="5029200" cy="342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F308-1E67-469A-B4FC-D2ABE5EB5F65}"/>
              </a:ext>
            </a:extLst>
          </p:cNvPr>
          <p:cNvSpPr>
            <a:spLocks noGrp="1"/>
          </p:cNvSpPr>
          <p:nvPr>
            <p:ph type="title"/>
          </p:nvPr>
        </p:nvSpPr>
        <p:spPr/>
        <p:txBody>
          <a:bodyPr/>
          <a:lstStyle/>
          <a:p>
            <a:r>
              <a:rPr lang="en-US" dirty="0"/>
              <a:t>Very Helpful + </a:t>
            </a:r>
            <a:r>
              <a:rPr lang="en-US" dirty="0" err="1"/>
              <a:t>Speednotes</a:t>
            </a:r>
            <a:r>
              <a:rPr lang="en-US" dirty="0"/>
              <a:t> </a:t>
            </a:r>
          </a:p>
        </p:txBody>
      </p:sp>
      <p:pic>
        <p:nvPicPr>
          <p:cNvPr id="4" name="Content Placeholder 3">
            <a:extLst>
              <a:ext uri="{FF2B5EF4-FFF2-40B4-BE49-F238E27FC236}">
                <a16:creationId xmlns:a16="http://schemas.microsoft.com/office/drawing/2014/main" id="{ACDD38BB-4928-4E5B-BD68-8AB1195E1CAB}"/>
              </a:ext>
            </a:extLst>
          </p:cNvPr>
          <p:cNvPicPr>
            <a:picLocks noGrp="1" noChangeAspect="1"/>
          </p:cNvPicPr>
          <p:nvPr>
            <p:ph idx="1"/>
          </p:nvPr>
        </p:nvPicPr>
        <p:blipFill>
          <a:blip r:embed="rId2"/>
          <a:stretch>
            <a:fillRect/>
          </a:stretch>
        </p:blipFill>
        <p:spPr>
          <a:xfrm>
            <a:off x="677334" y="1930400"/>
            <a:ext cx="9544670" cy="3974306"/>
          </a:xfrm>
          <a:prstGeom prst="rect">
            <a:avLst/>
          </a:prstGeom>
        </p:spPr>
      </p:pic>
      <p:sp>
        <p:nvSpPr>
          <p:cNvPr id="5" name="Rectangle 4">
            <a:extLst>
              <a:ext uri="{FF2B5EF4-FFF2-40B4-BE49-F238E27FC236}">
                <a16:creationId xmlns:a16="http://schemas.microsoft.com/office/drawing/2014/main" id="{8340F06A-6829-4A2B-929C-0D637737E25D}"/>
              </a:ext>
            </a:extLst>
          </p:cNvPr>
          <p:cNvSpPr/>
          <p:nvPr/>
        </p:nvSpPr>
        <p:spPr>
          <a:xfrm>
            <a:off x="4978400" y="1930400"/>
            <a:ext cx="5243604"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11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F83C-0597-4B45-944F-E0963162F8E6}"/>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1EBD834E-460C-48A4-82F8-66CF3BA9DF8E}"/>
              </a:ext>
            </a:extLst>
          </p:cNvPr>
          <p:cNvPicPr>
            <a:picLocks noGrp="1" noChangeAspect="1"/>
          </p:cNvPicPr>
          <p:nvPr>
            <p:ph idx="1"/>
          </p:nvPr>
        </p:nvPicPr>
        <p:blipFill>
          <a:blip r:embed="rId2"/>
          <a:stretch>
            <a:fillRect/>
          </a:stretch>
        </p:blipFill>
        <p:spPr>
          <a:xfrm>
            <a:off x="2287588" y="2781300"/>
            <a:ext cx="7677150" cy="2152650"/>
          </a:xfrm>
          <a:prstGeom prst="rect">
            <a:avLst/>
          </a:prstGeom>
        </p:spPr>
      </p:pic>
      <p:sp>
        <p:nvSpPr>
          <p:cNvPr id="5" name="Rectangle 4">
            <a:extLst>
              <a:ext uri="{FF2B5EF4-FFF2-40B4-BE49-F238E27FC236}">
                <a16:creationId xmlns:a16="http://schemas.microsoft.com/office/drawing/2014/main" id="{284C0DCC-DBFE-492B-9C2C-429F672F8462}"/>
              </a:ext>
            </a:extLst>
          </p:cNvPr>
          <p:cNvSpPr/>
          <p:nvPr/>
        </p:nvSpPr>
        <p:spPr>
          <a:xfrm>
            <a:off x="4889500" y="2527300"/>
            <a:ext cx="3810000" cy="3429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2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32BCD-5839-4004-913B-F2420F05F022}"/>
              </a:ext>
            </a:extLst>
          </p:cNvPr>
          <p:cNvSpPr>
            <a:spLocks noGrp="1"/>
          </p:cNvSpPr>
          <p:nvPr>
            <p:ph type="title"/>
          </p:nvPr>
        </p:nvSpPr>
        <p:spPr/>
        <p:txBody>
          <a:bodyPr/>
          <a:lstStyle/>
          <a:p>
            <a:r>
              <a:rPr lang="en-US" dirty="0"/>
              <a:t>Very Helpful</a:t>
            </a:r>
          </a:p>
        </p:txBody>
      </p:sp>
      <p:pic>
        <p:nvPicPr>
          <p:cNvPr id="4" name="Content Placeholder 3">
            <a:extLst>
              <a:ext uri="{FF2B5EF4-FFF2-40B4-BE49-F238E27FC236}">
                <a16:creationId xmlns:a16="http://schemas.microsoft.com/office/drawing/2014/main" id="{5CC72807-7844-4932-BD8A-5FF36968D657}"/>
              </a:ext>
            </a:extLst>
          </p:cNvPr>
          <p:cNvPicPr>
            <a:picLocks noGrp="1" noChangeAspect="1"/>
          </p:cNvPicPr>
          <p:nvPr>
            <p:ph idx="1"/>
          </p:nvPr>
        </p:nvPicPr>
        <p:blipFill>
          <a:blip r:embed="rId2"/>
          <a:stretch>
            <a:fillRect/>
          </a:stretch>
        </p:blipFill>
        <p:spPr>
          <a:xfrm>
            <a:off x="677333" y="2175669"/>
            <a:ext cx="10191131" cy="3691731"/>
          </a:xfrm>
          <a:prstGeom prst="rect">
            <a:avLst/>
          </a:prstGeom>
        </p:spPr>
      </p:pic>
      <p:sp>
        <p:nvSpPr>
          <p:cNvPr id="5" name="Rectangle 4">
            <a:extLst>
              <a:ext uri="{FF2B5EF4-FFF2-40B4-BE49-F238E27FC236}">
                <a16:creationId xmlns:a16="http://schemas.microsoft.com/office/drawing/2014/main" id="{7145D56F-8764-4E31-80ED-D7011F6C99D3}"/>
              </a:ext>
            </a:extLst>
          </p:cNvPr>
          <p:cNvSpPr/>
          <p:nvPr/>
        </p:nvSpPr>
        <p:spPr>
          <a:xfrm>
            <a:off x="5270500" y="2501900"/>
            <a:ext cx="54737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551374"/>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C000"/>
      </a:accent1>
      <a:accent2>
        <a:srgbClr val="00B0F0"/>
      </a:accent2>
      <a:accent3>
        <a:srgbClr val="7F600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283</TotalTime>
  <Words>619</Words>
  <Application>Microsoft Office PowerPoint</Application>
  <PresentationFormat>Widescreen</PresentationFormat>
  <Paragraphs>65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Retrospect</vt:lpstr>
      <vt:lpstr>Notetaking in MySuccess</vt:lpstr>
      <vt:lpstr>Notes with information &amp; content that allows you or another advisor to understand what was previously  discussed, decided, and done.  Allowing future meetings to pick up  where you left off. </vt:lpstr>
      <vt:lpstr>Very Helpful</vt:lpstr>
      <vt:lpstr>Very Helpful + Speed Notes</vt:lpstr>
      <vt:lpstr>Very Helpful</vt:lpstr>
      <vt:lpstr>Very Helpful + Speednotes</vt:lpstr>
      <vt:lpstr>Very Helpful + Speednotes </vt:lpstr>
      <vt:lpstr>Very Helpful</vt:lpstr>
      <vt:lpstr>Very Helpful</vt:lpstr>
      <vt:lpstr>Very Helpful</vt:lpstr>
      <vt:lpstr>Very Helpful</vt:lpstr>
      <vt:lpstr>Very Helpful+ Speednotes</vt:lpstr>
      <vt:lpstr>Very Helpful</vt:lpstr>
      <vt:lpstr>Very Helpful</vt:lpstr>
      <vt:lpstr>Very Helpful</vt:lpstr>
      <vt:lpstr>Notes with information &amp; content that leave you unsure what was previously  discussed, decided, and done.  These notes typically leave you asking additional questions as you read them. </vt:lpstr>
      <vt:lpstr>Less Helpful</vt:lpstr>
      <vt:lpstr>Less Helpful</vt:lpstr>
      <vt:lpstr>Less Helpful X’s Two </vt:lpstr>
      <vt:lpstr>Less Helpful</vt:lpstr>
      <vt:lpstr>Less Helpful</vt:lpstr>
      <vt:lpstr>  Notes with little to no useful  information &amp; content. These notes typically leave you asking…. “What???”  Keep in mind, abbreviations or  acronyms might not be understood by all.</vt:lpstr>
      <vt:lpstr>Not Very Helpful, Let’s Improve!</vt:lpstr>
      <vt:lpstr>Not Very Helpful, Let’s Improve!</vt:lpstr>
      <vt:lpstr>Not Very Helpful, Let’s Improve!</vt:lpstr>
      <vt:lpstr>Not Very Helpful, Let’s Improve! X’s Two </vt:lpstr>
      <vt:lpstr>Not Very Helpful, Let’s Improve!</vt:lpstr>
      <vt:lpstr>Consequence of poor notes within MySuccess</vt:lpstr>
      <vt:lpstr>Example of How often some students choose to see an advisor….  Note the dates and locations of these meetings </vt:lpstr>
      <vt:lpstr>PowerPoint Presentation</vt:lpstr>
      <vt:lpstr>PowerPoint Presentation</vt:lpstr>
      <vt:lpstr>PowerPoint Presentation</vt:lpstr>
      <vt:lpstr>PowerPoint Presentation</vt:lpstr>
      <vt:lpstr>PowerPoint Presentation</vt:lpstr>
      <vt:lpstr>PowerPoint Presentation</vt:lpstr>
      <vt:lpstr>Advising Notes:  Do’s and Don’ts</vt:lpstr>
      <vt:lpstr>Advising Notes:  Do’s and Don’ts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Perry</dc:creator>
  <cp:lastModifiedBy>Elaine Sheehan</cp:lastModifiedBy>
  <cp:revision>28</cp:revision>
  <dcterms:created xsi:type="dcterms:W3CDTF">2020-03-04T17:03:38Z</dcterms:created>
  <dcterms:modified xsi:type="dcterms:W3CDTF">2020-03-18T19:07:00Z</dcterms:modified>
</cp:coreProperties>
</file>