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977adcf9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977adcf9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977adcf9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977adcf9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939c68fcc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939c68fcc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939c68fcc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939c68fcc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aba061c09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aba061c09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ba061c09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ba061c09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ba061c09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aba061c09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b939c68fcc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b939c68fcc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aba061c09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aba061c09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aba061c09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aba061c09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939c68fcc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939c68fcc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939c68fcc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b939c68fcc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ba061c09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ba061c09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b939c68fcc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b939c68fcc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b939c68fcc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b939c68fcc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8ffa861b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8ffa861b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ba061c0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ba061c0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ba061c09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ba061c09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977adcf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977adcf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977adcf9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977adcf9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939c68fc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939c68fc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977adcf9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977adcf9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joanne.giordano@slcc.edu" TargetMode="External"/><Relationship Id="rId4" Type="http://schemas.openxmlformats.org/officeDocument/2006/relationships/hyperlink" Target="mailto:kristin.morley@slcc.edu" TargetMode="External"/><Relationship Id="rId5" Type="http://schemas.openxmlformats.org/officeDocument/2006/relationships/hyperlink" Target="mailto:nancy.barrickman@slcc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/>
              <a:t>Equitable and Inclusive Teaching Practices</a:t>
            </a:r>
            <a:endParaRPr sz="4900"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64250" y="3002225"/>
            <a:ext cx="8468100" cy="10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Joanne Baird Giordano, English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Kristin Morley, Faculty Development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A Framework for Course Redesign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63" name="Google Shape;163;p3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Reorient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your thinking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Assess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what’s working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Restructure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the learning environment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Redesign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the course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Reflect 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on changes 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Adjust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your strategies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64" name="Google Shape;164;p34"/>
          <p:cNvSpPr txBox="1"/>
          <p:nvPr>
            <p:ph idx="2" type="body"/>
          </p:nvPr>
        </p:nvSpPr>
        <p:spPr>
          <a:xfrm>
            <a:off x="4832400" y="1081525"/>
            <a:ext cx="3999900" cy="34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Decorative image of the word change. " id="165" name="Google Shape;16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13375"/>
            <a:ext cx="4260299" cy="348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Examples of Course Redesign Activities</a:t>
            </a:r>
            <a:endParaRPr b="1"/>
          </a:p>
        </p:txBody>
      </p:sp>
      <p:sp>
        <p:nvSpPr>
          <p:cNvPr id="171" name="Google Shape;17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Assess the course and identify barriers to student learning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Set equity-focused teaching goals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Redesign the structure of a course to support educational achievement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Develop student learning goals (or review program-level outcomes)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Plan an inclusive learning environment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Create an equitable assessment plan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Design equitable, transparent, and varied ways to assess learning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Plan for scaffolded classroom and/or online support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Design activities to help students achieve learning goals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Assess and revise the syllabus and course policies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Create an Action Plan</a:t>
            </a:r>
            <a:endParaRPr b="1"/>
          </a:p>
        </p:txBody>
      </p:sp>
      <p:sp>
        <p:nvSpPr>
          <p:cNvPr id="177" name="Google Shape;177;p36"/>
          <p:cNvSpPr txBox="1"/>
          <p:nvPr>
            <p:ph idx="1" type="body"/>
          </p:nvPr>
        </p:nvSpPr>
        <p:spPr>
          <a:xfrm>
            <a:off x="311700" y="1152475"/>
            <a:ext cx="2920200" cy="34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00">
                <a:solidFill>
                  <a:srgbClr val="000000"/>
                </a:solidFill>
              </a:rPr>
              <a:t>Develop a practical, organized plan for teaching an equitable and inclusive course</a:t>
            </a:r>
            <a:endParaRPr i="1"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To do list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Schedule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Spreadsheet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178" name="Google Shape;178;p3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Decorative image of post-it notes used for planning. " id="179" name="Google Shape;17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1900" y="1138250"/>
            <a:ext cx="5600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/>
          <p:nvPr>
            <p:ph type="title"/>
          </p:nvPr>
        </p:nvSpPr>
        <p:spPr>
          <a:xfrm>
            <a:off x="289250" y="1156975"/>
            <a:ext cx="8543100" cy="183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Small changes = purposeful and planned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Strategy 1: Assess Barriers to Student Learning</a:t>
            </a:r>
            <a:endParaRPr b="1"/>
          </a:p>
        </p:txBody>
      </p:sp>
      <p:sp>
        <p:nvSpPr>
          <p:cNvPr id="190" name="Google Shape;190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Design a low stakes activity to assess students’ learning early in the semester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Identify barriers to student success for the assigned activity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Develop one new teaching strategy to support student success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Examples of Low Stakes Assessments</a:t>
            </a:r>
            <a:endParaRPr b="1"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reflection on course learning or prior experiences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non-graded quiz on key concepts from readings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short in-class writing activity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group quiz to identify unclear concepts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9"/>
          <p:cNvSpPr txBox="1"/>
          <p:nvPr>
            <p:ph type="title"/>
          </p:nvPr>
        </p:nvSpPr>
        <p:spPr>
          <a:xfrm>
            <a:off x="342175" y="960275"/>
            <a:ext cx="8490000" cy="306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0000FF"/>
                </a:solidFill>
              </a:rPr>
              <a:t>Identify one activity that you might use in the first month of the semester to assess barriers to student learning.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Strategy 2: Add an Assessment Method</a:t>
            </a:r>
            <a:endParaRPr b="1"/>
          </a:p>
        </p:txBody>
      </p:sp>
      <p:sp>
        <p:nvSpPr>
          <p:cNvPr id="201" name="Google Shape;201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Select</a:t>
            </a:r>
            <a:r>
              <a:rPr lang="en" sz="2200">
                <a:solidFill>
                  <a:srgbClr val="000000"/>
                </a:solidFill>
              </a:rPr>
              <a:t> an existing course assignment, test, or other activity for assessing student learning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Revise the assignment to reduce barriers to student learning 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Identify one additional method for helping students demonstrate their learning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Develop a new assessment activity and assign it as a new option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Examples of Multiple Methods for Assessing Learning</a:t>
            </a:r>
            <a:endParaRPr b="1" sz="2500"/>
          </a:p>
        </p:txBody>
      </p:sp>
      <p:sp>
        <p:nvSpPr>
          <p:cNvPr id="207" name="Google Shape;207;p41"/>
          <p:cNvSpPr txBox="1"/>
          <p:nvPr>
            <p:ph idx="1" type="body"/>
          </p:nvPr>
        </p:nvSpPr>
        <p:spPr>
          <a:xfrm>
            <a:off x="311700" y="1152475"/>
            <a:ext cx="8520600" cy="37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R</a:t>
            </a:r>
            <a:r>
              <a:rPr lang="en" sz="1700">
                <a:solidFill>
                  <a:srgbClr val="000000"/>
                </a:solidFill>
              </a:rPr>
              <a:t>esearch paper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Reflective essay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Web page or supplemental ePortfolio page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Video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Narrated slideshow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Oral presentation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Discussion leader assignment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Create a study guide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Develop a handout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Podcast</a:t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Focus on the outcomes or learning goals of the assessment activity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2"/>
          <p:cNvSpPr txBox="1"/>
          <p:nvPr>
            <p:ph type="title"/>
          </p:nvPr>
        </p:nvSpPr>
        <p:spPr>
          <a:xfrm>
            <a:off x="342175" y="960275"/>
            <a:ext cx="8490000" cy="306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0000FF"/>
                </a:solidFill>
              </a:rPr>
              <a:t>Select a graded activity for one of your courses. Identify an alternate activity that students might do to demonstrate their learning.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Strategy 3: Change One Policy</a:t>
            </a:r>
            <a:endParaRPr b="1"/>
          </a:p>
        </p:txBody>
      </p:sp>
      <p:sp>
        <p:nvSpPr>
          <p:cNvPr id="218" name="Google Shape;218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Review your course syllabus. 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Identify policies or approaches to teaching that might potentially create barriers to learning for students in an open-access teaching environment. 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Make one change to your syllabus that focuses on creating equal access to learning for all students. 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Session Overview</a:t>
            </a:r>
            <a:endParaRPr b="1"/>
          </a:p>
        </p:txBody>
      </p:sp>
      <p:sp>
        <p:nvSpPr>
          <p:cNvPr id="106" name="Google Shape;10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AutoNum type="arabicPeriod"/>
            </a:pPr>
            <a:r>
              <a:rPr lang="en" sz="2500">
                <a:solidFill>
                  <a:srgbClr val="000000"/>
                </a:solidFill>
              </a:rPr>
              <a:t>What is equitable and inclusive teaching?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AutoNum type="arabicPeriod"/>
            </a:pPr>
            <a:r>
              <a:rPr lang="en" sz="2500">
                <a:solidFill>
                  <a:srgbClr val="000000"/>
                </a:solidFill>
              </a:rPr>
              <a:t>Principles for designing an equitable and inclusive course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AutoNum type="arabicPeriod"/>
            </a:pPr>
            <a:r>
              <a:rPr lang="en" sz="2500">
                <a:solidFill>
                  <a:srgbClr val="000000"/>
                </a:solidFill>
              </a:rPr>
              <a:t>Activity: Simple strategies for reducing barriers to student learning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AutoNum type="arabicPeriod"/>
            </a:pPr>
            <a:r>
              <a:rPr lang="en" sz="2500">
                <a:solidFill>
                  <a:srgbClr val="000000"/>
                </a:solidFill>
              </a:rPr>
              <a:t>Quick overview of Equitable and Inclusive Teaching Practices Credentialing</a:t>
            </a:r>
            <a:endParaRPr sz="2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Examples of Course Policy Changes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24" name="Google Shape;224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Revise the wording of a policy to make it more transparent and clear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Develop an inclusive course communication policy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Revise a late work policy to accommodate students who work full-time, have a mental illness, have a disability, or have a personal emergency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Create opportunities for students to make up missed in-class work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Add student choice to assignment completion requirements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Revise policy language to make the course learning environment more supportive and encouraging (and less scary)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Adjust office hours to accommodate online students who work full-time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5"/>
          <p:cNvSpPr txBox="1"/>
          <p:nvPr>
            <p:ph type="title"/>
          </p:nvPr>
        </p:nvSpPr>
        <p:spPr>
          <a:xfrm>
            <a:off x="342175" y="960275"/>
            <a:ext cx="8490000" cy="306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0000FF"/>
                </a:solidFill>
              </a:rPr>
              <a:t>Give an example of a course policy or teaching practice that creates equal access to learning for all students.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420">
                <a:solidFill>
                  <a:srgbClr val="000000"/>
                </a:solidFill>
              </a:rPr>
              <a:t>Equitable and Inclusive Teaching Practices Credentialing</a:t>
            </a:r>
            <a:endParaRPr b="1" sz="2420">
              <a:solidFill>
                <a:srgbClr val="000000"/>
              </a:solidFill>
            </a:endParaRPr>
          </a:p>
        </p:txBody>
      </p:sp>
      <p:sp>
        <p:nvSpPr>
          <p:cNvPr id="235" name="Google Shape;235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000000"/>
                </a:solidFill>
              </a:rPr>
              <a:t>Level 1: Design an Equitable and Inclusive Course</a:t>
            </a:r>
            <a:endParaRPr sz="18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000000"/>
                </a:solidFill>
              </a:rPr>
              <a:t>Take the EITP online course; redesign a course (1 semester or summer term)</a:t>
            </a:r>
            <a:endParaRPr i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000000"/>
                </a:solidFill>
              </a:rPr>
              <a:t>Level 2: Teach an Equitable and Inclusive Course</a:t>
            </a:r>
            <a:endParaRPr sz="18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000000"/>
                </a:solidFill>
              </a:rPr>
              <a:t>Teach the course; reflect on and discuss teaching; complete an equity-minded faculty development activity </a:t>
            </a:r>
            <a:r>
              <a:rPr i="1" lang="en" sz="1600">
                <a:solidFill>
                  <a:schemeClr val="dk1"/>
                </a:solidFill>
              </a:rPr>
              <a:t>(1 semester or summer term)</a:t>
            </a:r>
            <a:endParaRPr i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000000"/>
                </a:solidFill>
              </a:rPr>
              <a:t>Level 3: Engage in Equity-Minded Teacher-Scholar Work</a:t>
            </a:r>
            <a:endParaRPr b="1" sz="18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000000"/>
                </a:solidFill>
              </a:rPr>
              <a:t>Design and complete a teaching-focused equity project; receive mentoring (self-paced)</a:t>
            </a:r>
            <a:endParaRPr i="1"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/>
              <a:t>Equitable and Inclusive Teaching Practices Course</a:t>
            </a:r>
            <a:endParaRPr b="1" sz="2700"/>
          </a:p>
        </p:txBody>
      </p:sp>
      <p:sp>
        <p:nvSpPr>
          <p:cNvPr id="241" name="Google Shape;241;p4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Spring 2021 Cohort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February 1</a:t>
            </a:r>
            <a:r>
              <a:rPr lang="en" sz="1800">
                <a:solidFill>
                  <a:srgbClr val="000000"/>
                </a:solidFill>
              </a:rPr>
              <a:t>: Registration available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February 8</a:t>
            </a:r>
            <a:r>
              <a:rPr lang="en" sz="1800">
                <a:solidFill>
                  <a:srgbClr val="000000"/>
                </a:solidFill>
              </a:rPr>
              <a:t>: Module 1 starts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February 12:</a:t>
            </a:r>
            <a:r>
              <a:rPr lang="en" sz="1800">
                <a:solidFill>
                  <a:srgbClr val="000000"/>
                </a:solidFill>
              </a:rPr>
              <a:t> Registration closes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FF"/>
                </a:solidFill>
              </a:rPr>
              <a:t>Register through your employee training portal in My SLCC</a:t>
            </a:r>
            <a:endParaRPr sz="21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4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For More Information </a:t>
            </a:r>
            <a:endParaRPr b="1" sz="2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Joanne Giordano, English (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joanne.giordano@slcc.edu</a:t>
            </a:r>
            <a:r>
              <a:rPr lang="en" sz="1800">
                <a:solidFill>
                  <a:schemeClr val="dk1"/>
                </a:solidFill>
              </a:rPr>
              <a:t>)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Kristin Morley, Faculty Development (</a:t>
            </a:r>
            <a:r>
              <a:rPr lang="en" sz="1800" u="sng">
                <a:solidFill>
                  <a:schemeClr val="hlink"/>
                </a:solidFill>
                <a:highlight>
                  <a:schemeClr val="lt1"/>
                </a:highlight>
                <a:hlinkClick r:id="rId4"/>
              </a:rPr>
              <a:t>kristin.morley@slcc.edu</a:t>
            </a: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)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1800">
                <a:solidFill>
                  <a:schemeClr val="dk1"/>
                </a:solidFill>
              </a:rPr>
              <a:t>Nancy Barrickman, Biology (</a:t>
            </a:r>
            <a:r>
              <a:rPr lang="en" sz="1800" u="sng">
                <a:solidFill>
                  <a:schemeClr val="hlink"/>
                </a:solidFill>
                <a:highlight>
                  <a:schemeClr val="lt1"/>
                </a:highlight>
                <a:hlinkClick r:id="rId5"/>
              </a:rPr>
              <a:t>nancy.barrickman@slcc.edu</a:t>
            </a: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)</a:t>
            </a:r>
            <a:r>
              <a:rPr lang="en" sz="200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sz="20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243" name="Google Shape;243;p47"/>
          <p:cNvSpPr txBox="1"/>
          <p:nvPr/>
        </p:nvSpPr>
        <p:spPr>
          <a:xfrm>
            <a:off x="4829100" y="1182125"/>
            <a:ext cx="3999900" cy="33867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Diversity, Equity, and Inclusion in a Class</a:t>
            </a:r>
            <a:endParaRPr b="1"/>
          </a:p>
        </p:txBody>
      </p:sp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Diversity</a:t>
            </a:r>
            <a:r>
              <a:rPr lang="en" sz="2000">
                <a:solidFill>
                  <a:srgbClr val="000000"/>
                </a:solidFill>
              </a:rPr>
              <a:t>: People with different social and cultural identities are present; the course content and curriculum represent diverse perspectives.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Equity</a:t>
            </a:r>
            <a:r>
              <a:rPr lang="en" sz="2000">
                <a:solidFill>
                  <a:srgbClr val="000000"/>
                </a:solidFill>
              </a:rPr>
              <a:t>: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 All students have equitable access to opportunities, fair treatment, resources for success, and fair processes.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000">
                <a:solidFill>
                  <a:srgbClr val="0000FF"/>
                </a:solidFill>
                <a:highlight>
                  <a:srgbClr val="FFFFFF"/>
                </a:highlight>
              </a:rPr>
              <a:t>Inclusion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: The instructor and institution have created conditions in which all students can learn and succeed; all students are valued, feel safe, and have a sense of belonging within a community of other learners.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Equitable Teaching?</a:t>
            </a:r>
            <a:endParaRPr b="1"/>
          </a:p>
        </p:txBody>
      </p:sp>
      <p:sp>
        <p:nvSpPr>
          <p:cNvPr id="118" name="Google Shape;118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</a:rPr>
              <a:t>Creating conditions that provide </a:t>
            </a:r>
            <a:r>
              <a:rPr b="1" lang="en" sz="1700">
                <a:solidFill>
                  <a:srgbClr val="000000"/>
                </a:solidFill>
                <a:highlight>
                  <a:srgbClr val="FFFFFF"/>
                </a:highlight>
              </a:rPr>
              <a:t>all students</a:t>
            </a: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</a:rPr>
              <a:t> with </a:t>
            </a:r>
            <a:r>
              <a:rPr i="1" lang="en" sz="1700">
                <a:solidFill>
                  <a:srgbClr val="000000"/>
                </a:solidFill>
                <a:highlight>
                  <a:srgbClr val="FFFFFF"/>
                </a:highlight>
              </a:rPr>
              <a:t>e</a:t>
            </a: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</a:rPr>
              <a:t>qual opportunities for learning</a:t>
            </a:r>
            <a:endParaRPr sz="17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  <a:highlight>
                  <a:schemeClr val="lt1"/>
                </a:highlight>
              </a:rPr>
              <a:t>Recognizing and directly addressing structural inequities that interfere with learning and educational achievement</a:t>
            </a:r>
            <a:endParaRPr sz="17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</a:rPr>
              <a:t>Using fair and transparent processes for teaching and assessing learning</a:t>
            </a:r>
            <a:endParaRPr sz="17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19" name="Google Shape;119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Decorative image of the word equity. " id="120" name="Google Shape;12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6975" y="1152475"/>
            <a:ext cx="4588450" cy="383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Inclusive Teaching?</a:t>
            </a:r>
            <a:endParaRPr b="1"/>
          </a:p>
        </p:txBody>
      </p:sp>
      <p:sp>
        <p:nvSpPr>
          <p:cNvPr id="126" name="Google Shape;126;p29"/>
          <p:cNvSpPr txBox="1"/>
          <p:nvPr>
            <p:ph idx="1" type="body"/>
          </p:nvPr>
        </p:nvSpPr>
        <p:spPr>
          <a:xfrm>
            <a:off x="311700" y="1152475"/>
            <a:ext cx="4806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Using teaching strategies that help</a:t>
            </a: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b="1" lang="en" sz="1900">
                <a:solidFill>
                  <a:srgbClr val="000000"/>
                </a:solidFill>
                <a:highlight>
                  <a:srgbClr val="FFFFFF"/>
                </a:highlight>
              </a:rPr>
              <a:t>all students</a:t>
            </a: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 do their best learning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Creating conditions for success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Responding to students’ unique needs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Valuing students’ diverse perspectives and experiences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Respecting students’ cultural and social identities 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  <a:highlight>
                  <a:schemeClr val="lt1"/>
                </a:highlight>
              </a:rPr>
              <a:t>Creating a sense of belonging 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9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9"/>
          <p:cNvSpPr txBox="1"/>
          <p:nvPr>
            <p:ph idx="2" type="body"/>
          </p:nvPr>
        </p:nvSpPr>
        <p:spPr>
          <a:xfrm>
            <a:off x="5452100" y="1478750"/>
            <a:ext cx="3380100" cy="27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Decorative image of pencils representing diverse learning experiences. " id="128" name="Google Shape;12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2200" y="1260150"/>
            <a:ext cx="3380101" cy="309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/>
          <p:nvPr>
            <p:ph type="title"/>
          </p:nvPr>
        </p:nvSpPr>
        <p:spPr>
          <a:xfrm>
            <a:off x="311700" y="1131825"/>
            <a:ext cx="8520600" cy="18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000000"/>
                </a:solidFill>
              </a:rPr>
              <a:t>A course or a classroom can have diversity but also be inequitable.</a:t>
            </a:r>
            <a:endParaRPr b="1" sz="3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Structural Inequities for Community College Students</a:t>
            </a:r>
            <a:endParaRPr b="1" sz="2500"/>
          </a:p>
        </p:txBody>
      </p:sp>
      <p:sp>
        <p:nvSpPr>
          <p:cNvPr id="139" name="Google Shape;139;p3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No</a:t>
            </a:r>
            <a:r>
              <a:rPr lang="en" sz="1600">
                <a:solidFill>
                  <a:srgbClr val="000000"/>
                </a:solidFill>
              </a:rPr>
              <a:t> internet access at home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Shared family study space or a computer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No control over work hours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Food insecurity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Lack of access to mental health services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Caregiver responsibilities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Unsafe living conditions because of housing discrimination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Inadequate transportation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40" name="Google Shape;140;p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Barriers to learning and educational access that come from students’ social and cultural backgrounds, circumstances, or identities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Rooted in inequities in society--not students’ choices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Equitable and Inclusive Teaching Practices Course</a:t>
            </a:r>
            <a:endParaRPr b="1"/>
          </a:p>
        </p:txBody>
      </p:sp>
      <p:sp>
        <p:nvSpPr>
          <p:cNvPr id="146" name="Google Shape;146;p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</a:rPr>
              <a:t>Facilitated online faculty development </a:t>
            </a:r>
            <a:endParaRPr i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8 weeks + orientation and resources modules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Practical teaching strategies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Asynchronous interaction with other instructors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Adjunct compensation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Open to anyone who teaches (or designs instructional materials)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47" name="Google Shape;147;p3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32"/>
          <p:cNvSpPr txBox="1"/>
          <p:nvPr/>
        </p:nvSpPr>
        <p:spPr>
          <a:xfrm>
            <a:off x="5960275" y="1644600"/>
            <a:ext cx="635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Decorative image with symbols representing different fields of study and learning. " id="149" name="Google Shape;14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52475"/>
            <a:ext cx="4260299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Equitable Teaching Starts with Course Design</a:t>
            </a:r>
            <a:endParaRPr b="1"/>
          </a:p>
        </p:txBody>
      </p:sp>
      <p:sp>
        <p:nvSpPr>
          <p:cNvPr id="155" name="Google Shape;155;p3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Planned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Purposeful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Reflective (self-assessing)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Transparent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Student-centered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Learning-focused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Process-based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Disciplinary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56" name="Google Shape;156;p3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Decorative image of the word design. " id="157" name="Google Shape;15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152475"/>
            <a:ext cx="4520699" cy="348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