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8" r:id="rId5"/>
    <p:sldId id="306" r:id="rId6"/>
    <p:sldId id="266" r:id="rId7"/>
    <p:sldId id="263" r:id="rId8"/>
    <p:sldId id="275" r:id="rId9"/>
    <p:sldId id="276" r:id="rId10"/>
    <p:sldId id="261" r:id="rId11"/>
    <p:sldId id="271" r:id="rId12"/>
    <p:sldId id="317" r:id="rId13"/>
    <p:sldId id="310" r:id="rId14"/>
    <p:sldId id="319" r:id="rId15"/>
    <p:sldId id="320" r:id="rId16"/>
    <p:sldId id="318" r:id="rId17"/>
    <p:sldId id="267" r:id="rId18"/>
    <p:sldId id="321" r:id="rId19"/>
    <p:sldId id="328" r:id="rId20"/>
    <p:sldId id="323" r:id="rId21"/>
    <p:sldId id="326" r:id="rId22"/>
    <p:sldId id="324" r:id="rId23"/>
    <p:sldId id="325" r:id="rId24"/>
    <p:sldId id="327" r:id="rId25"/>
    <p:sldId id="329" r:id="rId26"/>
    <p:sldId id="322" r:id="rId27"/>
    <p:sldId id="330"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A6D053-5105-CEC4-F497-1A4F173B0152}" v="3" dt="2022-08-11T00:14:47.669"/>
    <p1510:client id="{B4E38CE8-1BB6-ED48-8AF5-23B3DA54D17F}" v="40" dt="2022-08-11T21:48:28.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97"/>
    <p:restoredTop sz="80881"/>
  </p:normalViewPr>
  <p:slideViewPr>
    <p:cSldViewPr snapToGrid="0" snapToObjects="1">
      <p:cViewPr varScale="1">
        <p:scale>
          <a:sx n="112" d="100"/>
          <a:sy n="112" d="100"/>
        </p:scale>
        <p:origin x="688" y="184"/>
      </p:cViewPr>
      <p:guideLst/>
    </p:cSldViewPr>
  </p:slideViewPr>
  <p:outlineViewPr>
    <p:cViewPr>
      <p:scale>
        <a:sx n="33" d="100"/>
        <a:sy n="33" d="100"/>
      </p:scale>
      <p:origin x="0" y="0"/>
    </p:cViewPr>
  </p:outlineViewPr>
  <p:notesTextViewPr>
    <p:cViewPr>
      <p:scale>
        <a:sx n="70" d="100"/>
        <a:sy n="7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9DDD3-58A8-E14A-B48D-26EC5ED1B2F2}" type="datetimeFigureOut">
              <a:rPr lang="en-US" smtClean="0"/>
              <a:t>8/11/2022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078EAB-4147-5449-9EDA-7CDBD6DE022F}" type="slidenum">
              <a:rPr lang="en-US" smtClean="0"/>
              <a:t>‹#›</a:t>
            </a:fld>
            <a:endParaRPr lang="en-US"/>
          </a:p>
        </p:txBody>
      </p:sp>
    </p:spTree>
    <p:extLst>
      <p:ext uri="{BB962C8B-B14F-4D97-AF65-F5344CB8AC3E}">
        <p14:creationId xmlns:p14="http://schemas.microsoft.com/office/powerpoint/2010/main" val="2600785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lcc.edu/concurrentenrollment/about.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slcc.edu/concurrentenrollment/Students/ferp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lcc.edu/concurrentenrollment/ce-course-offerings/index.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slcc.edu/concurrentenrollment/Students/advisors.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lcc.edu/concurrentenrollment/docs/counselor-resources/ap-ce.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slcc.edu/transcriptevaluation/docs/2021-2022-slcc-online-ap-guide.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slcc.edu/concurrentenrollment/Students/admission.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slcc.edu/concurrentenrollment/index.aspx"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lcc.edu/concurrentenrollment/calendar.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slcc.edu/concurrentenrollment/Students/ferpa.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Recommended Resource:  </a:t>
            </a:r>
            <a:r>
              <a:rPr lang="en-US" dirty="0"/>
              <a:t>CE Website: </a:t>
            </a:r>
            <a:r>
              <a:rPr lang="en-US" dirty="0">
                <a:hlinkClick r:id="rId3"/>
              </a:rPr>
              <a:t>http://www.slcc.edu/concurrentenrollment/about.html</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D078EAB-4147-5449-9EDA-7CDBD6DE022F}" type="slidenum">
              <a:rPr lang="en-US" smtClean="0"/>
              <a:t>2</a:t>
            </a:fld>
            <a:endParaRPr lang="en-US"/>
          </a:p>
        </p:txBody>
      </p:sp>
    </p:spTree>
    <p:extLst>
      <p:ext uri="{BB962C8B-B14F-4D97-AF65-F5344CB8AC3E}">
        <p14:creationId xmlns:p14="http://schemas.microsoft.com/office/powerpoint/2010/main" val="1119859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 Resource: </a:t>
            </a:r>
            <a:r>
              <a:rPr lang="en-US" dirty="0">
                <a:hlinkClick r:id="rId3"/>
              </a:rPr>
              <a:t>http://www.slcc.edu/concurrentenrollment/Students/ferpa.html</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D078EAB-4147-5449-9EDA-7CDBD6DE022F}" type="slidenum">
              <a:rPr lang="en-US" smtClean="0"/>
              <a:t>12</a:t>
            </a:fld>
            <a:endParaRPr lang="en-US"/>
          </a:p>
        </p:txBody>
      </p:sp>
    </p:spTree>
    <p:extLst>
      <p:ext uri="{BB962C8B-B14F-4D97-AF65-F5344CB8AC3E}">
        <p14:creationId xmlns:p14="http://schemas.microsoft.com/office/powerpoint/2010/main" val="1955706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Resource Recommendation: </a:t>
            </a:r>
            <a:endParaRPr lang="en-US"/>
          </a:p>
          <a:p>
            <a:r>
              <a:rPr lang="en-US" dirty="0">
                <a:cs typeface="Calibri"/>
              </a:rPr>
              <a:t>- Check with high school counselor and school website for offered courses</a:t>
            </a:r>
          </a:p>
          <a:p>
            <a:r>
              <a:rPr lang="en-US" dirty="0">
                <a:cs typeface="Calibri"/>
              </a:rPr>
              <a:t>- To see a list of SLCC CE courses and descriptions </a:t>
            </a:r>
            <a:r>
              <a:rPr lang="en-US" dirty="0">
                <a:hlinkClick r:id="rId3"/>
              </a:rPr>
              <a:t>http://www.slcc.edu/concurrentenrollment/ce-course-offerings/index.html</a:t>
            </a:r>
            <a:r>
              <a:rPr lang="en-US" dirty="0"/>
              <a:t> </a:t>
            </a:r>
          </a:p>
        </p:txBody>
      </p:sp>
      <p:sp>
        <p:nvSpPr>
          <p:cNvPr id="4" name="Slide Number Placeholder 3"/>
          <p:cNvSpPr>
            <a:spLocks noGrp="1"/>
          </p:cNvSpPr>
          <p:nvPr>
            <p:ph type="sldNum" sz="quarter" idx="5"/>
          </p:nvPr>
        </p:nvSpPr>
        <p:spPr/>
        <p:txBody>
          <a:bodyPr/>
          <a:lstStyle/>
          <a:p>
            <a:fld id="{DD078EAB-4147-5449-9EDA-7CDBD6DE022F}" type="slidenum">
              <a:rPr lang="en-US" smtClean="0"/>
              <a:t>13</a:t>
            </a:fld>
            <a:endParaRPr lang="en-US"/>
          </a:p>
        </p:txBody>
      </p:sp>
    </p:spTree>
    <p:extLst>
      <p:ext uri="{BB962C8B-B14F-4D97-AF65-F5344CB8AC3E}">
        <p14:creationId xmlns:p14="http://schemas.microsoft.com/office/powerpoint/2010/main" val="1790166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Resource Recommendation: </a:t>
            </a:r>
          </a:p>
          <a:p>
            <a:r>
              <a:rPr lang="en-US" dirty="0"/>
              <a:t>- Check with high school counselor and school website for offered courses</a:t>
            </a:r>
            <a:endParaRPr lang="en-US" dirty="0">
              <a:cs typeface="Calibri"/>
            </a:endParaRPr>
          </a:p>
          <a:p>
            <a:r>
              <a:rPr lang="en-US" dirty="0"/>
              <a:t>- To see a list of SLCC CE courses and descriptions http://www.slcc.edu/concurrentenrollment/ce-course-offerings/index.html </a:t>
            </a:r>
            <a:endParaRPr lang="en-US" dirty="0">
              <a:cs typeface="Calibri"/>
            </a:endParaRPr>
          </a:p>
        </p:txBody>
      </p:sp>
      <p:sp>
        <p:nvSpPr>
          <p:cNvPr id="4" name="Slide Number Placeholder 3"/>
          <p:cNvSpPr>
            <a:spLocks noGrp="1"/>
          </p:cNvSpPr>
          <p:nvPr>
            <p:ph type="sldNum" sz="quarter" idx="5"/>
          </p:nvPr>
        </p:nvSpPr>
        <p:spPr/>
        <p:txBody>
          <a:bodyPr/>
          <a:lstStyle/>
          <a:p>
            <a:fld id="{DD078EAB-4147-5449-9EDA-7CDBD6DE022F}" type="slidenum">
              <a:rPr lang="en-US" smtClean="0"/>
              <a:t>14</a:t>
            </a:fld>
            <a:endParaRPr lang="en-US"/>
          </a:p>
        </p:txBody>
      </p:sp>
    </p:spTree>
    <p:extLst>
      <p:ext uri="{BB962C8B-B14F-4D97-AF65-F5344CB8AC3E}">
        <p14:creationId xmlns:p14="http://schemas.microsoft.com/office/powerpoint/2010/main" val="208030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078EAB-4147-5449-9EDA-7CDBD6DE022F}" type="slidenum">
              <a:rPr lang="en-US" smtClean="0"/>
              <a:t>15</a:t>
            </a:fld>
            <a:endParaRPr lang="en-US"/>
          </a:p>
        </p:txBody>
      </p:sp>
    </p:spTree>
    <p:extLst>
      <p:ext uri="{BB962C8B-B14F-4D97-AF65-F5344CB8AC3E}">
        <p14:creationId xmlns:p14="http://schemas.microsoft.com/office/powerpoint/2010/main" val="341304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D078EAB-4147-5449-9EDA-7CDBD6DE022F}" type="slidenum">
              <a:rPr lang="en-US" smtClean="0"/>
              <a:t>17</a:t>
            </a:fld>
            <a:endParaRPr lang="en-US"/>
          </a:p>
        </p:txBody>
      </p:sp>
    </p:spTree>
    <p:extLst>
      <p:ext uri="{BB962C8B-B14F-4D97-AF65-F5344CB8AC3E}">
        <p14:creationId xmlns:p14="http://schemas.microsoft.com/office/powerpoint/2010/main" val="2685005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D078EAB-4147-5449-9EDA-7CDBD6DE022F}" type="slidenum">
              <a:rPr lang="en-US" smtClean="0"/>
              <a:t>18</a:t>
            </a:fld>
            <a:endParaRPr lang="en-US"/>
          </a:p>
        </p:txBody>
      </p:sp>
    </p:spTree>
    <p:extLst>
      <p:ext uri="{BB962C8B-B14F-4D97-AF65-F5344CB8AC3E}">
        <p14:creationId xmlns:p14="http://schemas.microsoft.com/office/powerpoint/2010/main" val="1687277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D078EAB-4147-5449-9EDA-7CDBD6DE022F}" type="slidenum">
              <a:rPr lang="en-US" smtClean="0"/>
              <a:t>19</a:t>
            </a:fld>
            <a:endParaRPr lang="en-US"/>
          </a:p>
        </p:txBody>
      </p:sp>
    </p:spTree>
    <p:extLst>
      <p:ext uri="{BB962C8B-B14F-4D97-AF65-F5344CB8AC3E}">
        <p14:creationId xmlns:p14="http://schemas.microsoft.com/office/powerpoint/2010/main" val="1368936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D078EAB-4147-5449-9EDA-7CDBD6DE022F}" type="slidenum">
              <a:rPr lang="en-US" smtClean="0"/>
              <a:t>20</a:t>
            </a:fld>
            <a:endParaRPr lang="en-US"/>
          </a:p>
        </p:txBody>
      </p:sp>
    </p:spTree>
    <p:extLst>
      <p:ext uri="{BB962C8B-B14F-4D97-AF65-F5344CB8AC3E}">
        <p14:creationId xmlns:p14="http://schemas.microsoft.com/office/powerpoint/2010/main" val="636678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D078EAB-4147-5449-9EDA-7CDBD6DE022F}" type="slidenum">
              <a:rPr lang="en-US" smtClean="0"/>
              <a:t>21</a:t>
            </a:fld>
            <a:endParaRPr lang="en-US"/>
          </a:p>
        </p:txBody>
      </p:sp>
    </p:spTree>
    <p:extLst>
      <p:ext uri="{BB962C8B-B14F-4D97-AF65-F5344CB8AC3E}">
        <p14:creationId xmlns:p14="http://schemas.microsoft.com/office/powerpoint/2010/main" val="2809305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078EAB-4147-5449-9EDA-7CDBD6DE022F}" type="slidenum">
              <a:rPr lang="en-US" smtClean="0"/>
              <a:t>22</a:t>
            </a:fld>
            <a:endParaRPr lang="en-US"/>
          </a:p>
        </p:txBody>
      </p:sp>
    </p:spTree>
    <p:extLst>
      <p:ext uri="{BB962C8B-B14F-4D97-AF65-F5344CB8AC3E}">
        <p14:creationId xmlns:p14="http://schemas.microsoft.com/office/powerpoint/2010/main" val="1633961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Recommended Resource: </a:t>
            </a:r>
            <a:r>
              <a:rPr lang="en-US" b="1" dirty="0">
                <a:cs typeface="Calibri"/>
              </a:rPr>
              <a:t> CE Website: </a:t>
            </a:r>
            <a:r>
              <a:rPr lang="en-US" dirty="0"/>
              <a:t>http://www.slcc.edu/concurrentenrollment/about.html</a:t>
            </a:r>
            <a:endParaRPr lang="en-US" b="1">
              <a:cs typeface="Calibri"/>
            </a:endParaRPr>
          </a:p>
        </p:txBody>
      </p:sp>
      <p:sp>
        <p:nvSpPr>
          <p:cNvPr id="4" name="Slide Number Placeholder 3"/>
          <p:cNvSpPr>
            <a:spLocks noGrp="1"/>
          </p:cNvSpPr>
          <p:nvPr>
            <p:ph type="sldNum" sz="quarter" idx="5"/>
          </p:nvPr>
        </p:nvSpPr>
        <p:spPr/>
        <p:txBody>
          <a:bodyPr/>
          <a:lstStyle/>
          <a:p>
            <a:fld id="{DD078EAB-4147-5449-9EDA-7CDBD6DE022F}" type="slidenum">
              <a:rPr lang="en-US" smtClean="0"/>
              <a:t>3</a:t>
            </a:fld>
            <a:endParaRPr lang="en-US"/>
          </a:p>
        </p:txBody>
      </p:sp>
    </p:spTree>
    <p:extLst>
      <p:ext uri="{BB962C8B-B14F-4D97-AF65-F5344CB8AC3E}">
        <p14:creationId xmlns:p14="http://schemas.microsoft.com/office/powerpoint/2010/main" val="3712621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D078EAB-4147-5449-9EDA-7CDBD6DE022F}" type="slidenum">
              <a:rPr lang="en-US" smtClean="0"/>
              <a:t>23</a:t>
            </a:fld>
            <a:endParaRPr lang="en-US"/>
          </a:p>
        </p:txBody>
      </p:sp>
    </p:spTree>
    <p:extLst>
      <p:ext uri="{BB962C8B-B14F-4D97-AF65-F5344CB8AC3E}">
        <p14:creationId xmlns:p14="http://schemas.microsoft.com/office/powerpoint/2010/main" val="2878673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078EAB-4147-5449-9EDA-7CDBD6DE022F}" type="slidenum">
              <a:rPr lang="en-US" smtClean="0"/>
              <a:t>24</a:t>
            </a:fld>
            <a:endParaRPr lang="en-US"/>
          </a:p>
        </p:txBody>
      </p:sp>
    </p:spTree>
    <p:extLst>
      <p:ext uri="{BB962C8B-B14F-4D97-AF65-F5344CB8AC3E}">
        <p14:creationId xmlns:p14="http://schemas.microsoft.com/office/powerpoint/2010/main" val="3996894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Add the contact information for the main concurrent enrollment contact at your high school.</a:t>
            </a:r>
          </a:p>
          <a:p>
            <a:r>
              <a:rPr lang="en-US" b="1" dirty="0">
                <a:cs typeface="Calibri"/>
              </a:rPr>
              <a:t>Resource Recommendation:</a:t>
            </a:r>
            <a:endParaRPr lang="en-US" dirty="0"/>
          </a:p>
          <a:p>
            <a:r>
              <a:rPr lang="en-US" dirty="0">
                <a:cs typeface="Calibri"/>
              </a:rPr>
              <a:t>For SLCC CE advisor contact info visit: </a:t>
            </a:r>
            <a:r>
              <a:rPr lang="en-US" dirty="0">
                <a:hlinkClick r:id="rId3"/>
              </a:rPr>
              <a:t>http://www.slcc.edu/concurrentenrollment/Students/advisors.html</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D078EAB-4147-5449-9EDA-7CDBD6DE022F}" type="slidenum">
              <a:rPr lang="en-US" smtClean="0"/>
              <a:t>25</a:t>
            </a:fld>
            <a:endParaRPr lang="en-US"/>
          </a:p>
        </p:txBody>
      </p:sp>
    </p:spTree>
    <p:extLst>
      <p:ext uri="{BB962C8B-B14F-4D97-AF65-F5344CB8AC3E}">
        <p14:creationId xmlns:p14="http://schemas.microsoft.com/office/powerpoint/2010/main" val="3418549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Recommended Resource: </a:t>
            </a:r>
            <a:r>
              <a:rPr lang="en-US" dirty="0"/>
              <a:t> CE website: http://www.slcc.edu/concurrentenrollment/about.html</a:t>
            </a:r>
          </a:p>
        </p:txBody>
      </p:sp>
      <p:sp>
        <p:nvSpPr>
          <p:cNvPr id="4" name="Slide Number Placeholder 3"/>
          <p:cNvSpPr>
            <a:spLocks noGrp="1"/>
          </p:cNvSpPr>
          <p:nvPr>
            <p:ph type="sldNum" sz="quarter" idx="5"/>
          </p:nvPr>
        </p:nvSpPr>
        <p:spPr/>
        <p:txBody>
          <a:bodyPr/>
          <a:lstStyle/>
          <a:p>
            <a:fld id="{DD078EAB-4147-5449-9EDA-7CDBD6DE022F}" type="slidenum">
              <a:rPr lang="en-US" smtClean="0"/>
              <a:t>4</a:t>
            </a:fld>
            <a:endParaRPr lang="en-US"/>
          </a:p>
        </p:txBody>
      </p:sp>
    </p:spTree>
    <p:extLst>
      <p:ext uri="{BB962C8B-B14F-4D97-AF65-F5344CB8AC3E}">
        <p14:creationId xmlns:p14="http://schemas.microsoft.com/office/powerpoint/2010/main" val="2733126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Recommended Resource: </a:t>
            </a:r>
            <a:r>
              <a:rPr lang="en-US" dirty="0">
                <a:cs typeface="Calibri"/>
              </a:rPr>
              <a:t>CE Website: </a:t>
            </a:r>
            <a:r>
              <a:rPr lang="en-US" dirty="0"/>
              <a:t>http://www.slcc.edu/concurrentenrollment/about.html</a:t>
            </a:r>
            <a:endParaRPr lang="en-US">
              <a:cs typeface="Calibri"/>
            </a:endParaRPr>
          </a:p>
        </p:txBody>
      </p:sp>
      <p:sp>
        <p:nvSpPr>
          <p:cNvPr id="4" name="Slide Number Placeholder 3"/>
          <p:cNvSpPr>
            <a:spLocks noGrp="1"/>
          </p:cNvSpPr>
          <p:nvPr>
            <p:ph type="sldNum" sz="quarter" idx="5"/>
          </p:nvPr>
        </p:nvSpPr>
        <p:spPr/>
        <p:txBody>
          <a:bodyPr/>
          <a:lstStyle/>
          <a:p>
            <a:fld id="{DD078EAB-4147-5449-9EDA-7CDBD6DE022F}" type="slidenum">
              <a:rPr lang="en-US" smtClean="0"/>
              <a:t>5</a:t>
            </a:fld>
            <a:endParaRPr lang="en-US"/>
          </a:p>
        </p:txBody>
      </p:sp>
    </p:spTree>
    <p:extLst>
      <p:ext uri="{BB962C8B-B14F-4D97-AF65-F5344CB8AC3E}">
        <p14:creationId xmlns:p14="http://schemas.microsoft.com/office/powerpoint/2010/main" val="3003103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Recommended Resource: </a:t>
            </a:r>
            <a:r>
              <a:rPr lang="en-US" b="1" dirty="0">
                <a:cs typeface="Calibri"/>
              </a:rPr>
              <a:t> </a:t>
            </a:r>
            <a:endParaRPr lang="en-US" dirty="0">
              <a:cs typeface="Calibri"/>
            </a:endParaRPr>
          </a:p>
          <a:p>
            <a:r>
              <a:rPr lang="en-US" dirty="0">
                <a:cs typeface="Calibri"/>
              </a:rPr>
              <a:t>- CE vs AP Handout </a:t>
            </a:r>
            <a:r>
              <a:rPr lang="en-US" dirty="0">
                <a:cs typeface="Calibri"/>
                <a:hlinkClick r:id="rId3"/>
              </a:rPr>
              <a:t>http://www.slcc.edu/concurrentenrollment/docs/counselor-resources/ap-ce.pdf</a:t>
            </a:r>
            <a:r>
              <a:rPr lang="en-US" dirty="0">
                <a:cs typeface="Calibri"/>
              </a:rPr>
              <a:t> </a:t>
            </a:r>
          </a:p>
          <a:p>
            <a:r>
              <a:rPr lang="en-US" dirty="0">
                <a:cs typeface="Calibri"/>
              </a:rPr>
              <a:t>- If students need to see how AP scores transfer to SLCC check SLCC Specific AP Score Chart </a:t>
            </a:r>
            <a:r>
              <a:rPr lang="en-US" dirty="0">
                <a:cs typeface="Calibri"/>
                <a:hlinkClick r:id="rId4"/>
              </a:rPr>
              <a:t>http://www.slcc.edu/transcriptevaluation/docs/2021-2022-slcc-online-ap-guide.pdf</a:t>
            </a:r>
            <a:r>
              <a:rPr lang="en-US" dirty="0">
                <a:cs typeface="Calibri"/>
              </a:rPr>
              <a:t> (2022-23 is currently being updated by ORAR) </a:t>
            </a:r>
          </a:p>
        </p:txBody>
      </p:sp>
      <p:sp>
        <p:nvSpPr>
          <p:cNvPr id="4" name="Slide Number Placeholder 3"/>
          <p:cNvSpPr>
            <a:spLocks noGrp="1"/>
          </p:cNvSpPr>
          <p:nvPr>
            <p:ph type="sldNum" sz="quarter" idx="5"/>
          </p:nvPr>
        </p:nvSpPr>
        <p:spPr/>
        <p:txBody>
          <a:bodyPr/>
          <a:lstStyle/>
          <a:p>
            <a:fld id="{DD078EAB-4147-5449-9EDA-7CDBD6DE022F}" type="slidenum">
              <a:rPr lang="en-US" smtClean="0"/>
              <a:t>6</a:t>
            </a:fld>
            <a:endParaRPr lang="en-US"/>
          </a:p>
        </p:txBody>
      </p:sp>
    </p:spTree>
    <p:extLst>
      <p:ext uri="{BB962C8B-B14F-4D97-AF65-F5344CB8AC3E}">
        <p14:creationId xmlns:p14="http://schemas.microsoft.com/office/powerpoint/2010/main" val="319906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Recommended Resource: </a:t>
            </a:r>
            <a:r>
              <a:rPr lang="en-US" b="1" dirty="0">
                <a:cs typeface="Calibri"/>
              </a:rPr>
              <a:t> </a:t>
            </a:r>
            <a:r>
              <a:rPr lang="en-US" dirty="0">
                <a:cs typeface="Calibri"/>
              </a:rPr>
              <a:t>CE Admissions Website: </a:t>
            </a:r>
            <a:r>
              <a:rPr lang="en-US" dirty="0">
                <a:hlinkClick r:id="rId3"/>
              </a:rPr>
              <a:t>http://www.slcc.edu/concurrentenrollment/Students/admission.html</a:t>
            </a:r>
            <a:r>
              <a:rPr lang="en-US" dirty="0"/>
              <a:t>  </a:t>
            </a:r>
            <a:endParaRPr lang="en-US">
              <a:cs typeface="Calibri"/>
            </a:endParaRPr>
          </a:p>
        </p:txBody>
      </p:sp>
      <p:sp>
        <p:nvSpPr>
          <p:cNvPr id="4" name="Slide Number Placeholder 3"/>
          <p:cNvSpPr>
            <a:spLocks noGrp="1"/>
          </p:cNvSpPr>
          <p:nvPr>
            <p:ph type="sldNum" sz="quarter" idx="5"/>
          </p:nvPr>
        </p:nvSpPr>
        <p:spPr/>
        <p:txBody>
          <a:bodyPr/>
          <a:lstStyle/>
          <a:p>
            <a:fld id="{DD078EAB-4147-5449-9EDA-7CDBD6DE022F}" type="slidenum">
              <a:rPr lang="en-US" smtClean="0"/>
              <a:t>8</a:t>
            </a:fld>
            <a:endParaRPr lang="en-US"/>
          </a:p>
        </p:txBody>
      </p:sp>
    </p:spTree>
    <p:extLst>
      <p:ext uri="{BB962C8B-B14F-4D97-AF65-F5344CB8AC3E}">
        <p14:creationId xmlns:p14="http://schemas.microsoft.com/office/powerpoint/2010/main" val="305938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Recommended Resource: </a:t>
            </a:r>
            <a:r>
              <a:rPr lang="en-US" dirty="0">
                <a:cs typeface="Calibri"/>
              </a:rPr>
              <a:t>CE website: </a:t>
            </a:r>
            <a:r>
              <a:rPr lang="en-US" dirty="0">
                <a:hlinkClick r:id="rId3"/>
              </a:rPr>
              <a:t>http://www.slcc.edu/concurrentenrollment/index.aspx</a:t>
            </a:r>
            <a:r>
              <a:rPr lang="en-US" dirty="0"/>
              <a:t> </a:t>
            </a:r>
          </a:p>
        </p:txBody>
      </p:sp>
      <p:sp>
        <p:nvSpPr>
          <p:cNvPr id="4" name="Slide Number Placeholder 3"/>
          <p:cNvSpPr>
            <a:spLocks noGrp="1"/>
          </p:cNvSpPr>
          <p:nvPr>
            <p:ph type="sldNum" sz="quarter" idx="5"/>
          </p:nvPr>
        </p:nvSpPr>
        <p:spPr/>
        <p:txBody>
          <a:bodyPr/>
          <a:lstStyle/>
          <a:p>
            <a:fld id="{DD078EAB-4147-5449-9EDA-7CDBD6DE022F}" type="slidenum">
              <a:rPr lang="en-US" smtClean="0"/>
              <a:t>9</a:t>
            </a:fld>
            <a:endParaRPr lang="en-US"/>
          </a:p>
        </p:txBody>
      </p:sp>
    </p:spTree>
    <p:extLst>
      <p:ext uri="{BB962C8B-B14F-4D97-AF65-F5344CB8AC3E}">
        <p14:creationId xmlns:p14="http://schemas.microsoft.com/office/powerpoint/2010/main" val="1453031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Recommended Resource:</a:t>
            </a:r>
            <a:r>
              <a:rPr lang="en-US" dirty="0">
                <a:cs typeface="Calibri"/>
              </a:rPr>
              <a:t> CE Calendar: </a:t>
            </a:r>
            <a:r>
              <a:rPr lang="en-US" dirty="0">
                <a:hlinkClick r:id="rId3"/>
              </a:rPr>
              <a:t>http://www.slcc.edu/concurrentenrollment/calendar.html</a:t>
            </a:r>
            <a:r>
              <a:rPr lang="en-US" dirty="0"/>
              <a:t> </a:t>
            </a:r>
          </a:p>
        </p:txBody>
      </p:sp>
      <p:sp>
        <p:nvSpPr>
          <p:cNvPr id="4" name="Slide Number Placeholder 3"/>
          <p:cNvSpPr>
            <a:spLocks noGrp="1"/>
          </p:cNvSpPr>
          <p:nvPr>
            <p:ph type="sldNum" sz="quarter" idx="5"/>
          </p:nvPr>
        </p:nvSpPr>
        <p:spPr/>
        <p:txBody>
          <a:bodyPr/>
          <a:lstStyle/>
          <a:p>
            <a:fld id="{DD078EAB-4147-5449-9EDA-7CDBD6DE022F}" type="slidenum">
              <a:rPr lang="en-US" smtClean="0"/>
              <a:t>10</a:t>
            </a:fld>
            <a:endParaRPr lang="en-US"/>
          </a:p>
        </p:txBody>
      </p:sp>
    </p:spTree>
    <p:extLst>
      <p:ext uri="{BB962C8B-B14F-4D97-AF65-F5344CB8AC3E}">
        <p14:creationId xmlns:p14="http://schemas.microsoft.com/office/powerpoint/2010/main" val="2094467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Additional Resource: </a:t>
            </a:r>
            <a:r>
              <a:rPr lang="en-US" dirty="0">
                <a:cs typeface="Calibri"/>
              </a:rPr>
              <a:t> </a:t>
            </a:r>
            <a:r>
              <a:rPr lang="en-US" dirty="0">
                <a:hlinkClick r:id="rId3"/>
              </a:rPr>
              <a:t>http://www.slcc.edu/concurrentenrollment/Students/ferpa.html</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D078EAB-4147-5449-9EDA-7CDBD6DE022F}" type="slidenum">
              <a:rPr lang="en-US" smtClean="0"/>
              <a:t>11</a:t>
            </a:fld>
            <a:endParaRPr lang="en-US"/>
          </a:p>
        </p:txBody>
      </p:sp>
    </p:spTree>
    <p:extLst>
      <p:ext uri="{BB962C8B-B14F-4D97-AF65-F5344CB8AC3E}">
        <p14:creationId xmlns:p14="http://schemas.microsoft.com/office/powerpoint/2010/main" val="2481921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D225-7391-0D49-AA5C-6F63D5B82B2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3B5174-8998-4A48-ADEF-31DB11380C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D44BC827-B551-014C-BB5F-FBCC9B0018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2695B-ABDB-074D-A20F-89ED4AA97ECC}"/>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2234852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1A468-D52B-9C4E-8539-C570C5FFE088}"/>
              </a:ext>
            </a:extLst>
          </p:cNvPr>
          <p:cNvSpPr>
            <a:spLocks noGrp="1"/>
          </p:cNvSpPr>
          <p:nvPr>
            <p:ph type="title"/>
          </p:nvPr>
        </p:nvSpPr>
        <p:spPr>
          <a:xfrm>
            <a:off x="838200" y="365126"/>
            <a:ext cx="10515600" cy="837142"/>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173CF237-8098-0C40-B46D-A9CDC934B6F7}"/>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8/11/2022</a:t>
            </a:fld>
            <a:endParaRPr lang="en-US"/>
          </a:p>
        </p:txBody>
      </p:sp>
      <p:sp>
        <p:nvSpPr>
          <p:cNvPr id="5" name="Footer Placeholder 4">
            <a:extLst>
              <a:ext uri="{FF2B5EF4-FFF2-40B4-BE49-F238E27FC236}">
                <a16:creationId xmlns:a16="http://schemas.microsoft.com/office/drawing/2014/main" id="{201B1E75-66DD-1447-82B0-330EF4D70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FFF3AE-CF9D-6E40-9557-C8BE9D2647A1}"/>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88561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98C09A-FBE4-EF47-BA79-797AF82BFDF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0EC45B-9E8F-CF45-8CB1-0B044BFACDC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B655E-CFC9-4E46-884D-DA16727B3BAE}"/>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8/11/2022</a:t>
            </a:fld>
            <a:endParaRPr lang="en-US"/>
          </a:p>
        </p:txBody>
      </p:sp>
      <p:sp>
        <p:nvSpPr>
          <p:cNvPr id="5" name="Footer Placeholder 4">
            <a:extLst>
              <a:ext uri="{FF2B5EF4-FFF2-40B4-BE49-F238E27FC236}">
                <a16:creationId xmlns:a16="http://schemas.microsoft.com/office/drawing/2014/main" id="{7223F954-1582-CE48-BDAE-AF9EC7C214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C7A9FE-7015-6A46-A833-AC6F562781FA}"/>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302630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p:spPr>
        <p:txBody>
          <a:bodyPr anchor="ctr" anchorCtr="0">
            <a:noAutofit/>
          </a:bodyPr>
          <a:lstStyle>
            <a:lvl1pPr marL="0" indent="0" algn="ctr">
              <a:buNone/>
              <a:defRPr baseline="0"/>
            </a:lvl1pPr>
          </a:lstStyle>
          <a:p>
            <a:r>
              <a:rPr lang="en-US" dirty="0"/>
              <a:t>Click to insert photo</a:t>
            </a:r>
          </a:p>
        </p:txBody>
      </p:sp>
    </p:spTree>
    <p:extLst>
      <p:ext uri="{BB962C8B-B14F-4D97-AF65-F5344CB8AC3E}">
        <p14:creationId xmlns:p14="http://schemas.microsoft.com/office/powerpoint/2010/main" val="17584808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A0229-BAF6-1C4A-B840-E17D83452514}"/>
              </a:ext>
            </a:extLst>
          </p:cNvPr>
          <p:cNvSpPr>
            <a:spLocks noGrp="1"/>
          </p:cNvSpPr>
          <p:nvPr>
            <p:ph type="title"/>
          </p:nvPr>
        </p:nvSpPr>
        <p:spPr>
          <a:xfrm>
            <a:off x="838200" y="365126"/>
            <a:ext cx="10515600" cy="83714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64ECE1-53FA-884B-A162-F0E229AF38C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B0E97-2C99-414C-BCB9-F44C5B30A8E5}"/>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8/11/2022</a:t>
            </a:fld>
            <a:endParaRPr lang="en-US"/>
          </a:p>
        </p:txBody>
      </p:sp>
      <p:sp>
        <p:nvSpPr>
          <p:cNvPr id="5" name="Footer Placeholder 4">
            <a:extLst>
              <a:ext uri="{FF2B5EF4-FFF2-40B4-BE49-F238E27FC236}">
                <a16:creationId xmlns:a16="http://schemas.microsoft.com/office/drawing/2014/main" id="{F325806C-06B1-054F-9035-1A130EFACD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CEC835-D487-7642-9B2A-CC57EC387626}"/>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25007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823C-92D1-D745-A8C1-3BF8329F07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60C29B-3447-A346-B088-EC360369195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A9245-28ED-E346-9A7D-6C60555737F8}"/>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8/11/2022</a:t>
            </a:fld>
            <a:endParaRPr lang="en-US"/>
          </a:p>
        </p:txBody>
      </p:sp>
      <p:sp>
        <p:nvSpPr>
          <p:cNvPr id="5" name="Footer Placeholder 4">
            <a:extLst>
              <a:ext uri="{FF2B5EF4-FFF2-40B4-BE49-F238E27FC236}">
                <a16:creationId xmlns:a16="http://schemas.microsoft.com/office/drawing/2014/main" id="{F25AA895-22D9-814E-B4E8-DA751527F9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CD877F-5AEC-5440-8F11-0D754A6972C7}"/>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4281923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3643-66FC-3B49-AA73-AF5BF791D522}"/>
              </a:ext>
            </a:extLst>
          </p:cNvPr>
          <p:cNvSpPr>
            <a:spLocks noGrp="1"/>
          </p:cNvSpPr>
          <p:nvPr>
            <p:ph type="title"/>
          </p:nvPr>
        </p:nvSpPr>
        <p:spPr>
          <a:xfrm>
            <a:off x="838200" y="365126"/>
            <a:ext cx="10515600" cy="83714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04D3D1-7B22-0747-99AB-1663DC65117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43626C-ECC3-5545-BDC1-4D93C7734B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9FF8E6-D994-9C42-AE38-2A4D7F8581FD}"/>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8/11/2022</a:t>
            </a:fld>
            <a:endParaRPr lang="en-US"/>
          </a:p>
        </p:txBody>
      </p:sp>
      <p:sp>
        <p:nvSpPr>
          <p:cNvPr id="6" name="Footer Placeholder 5">
            <a:extLst>
              <a:ext uri="{FF2B5EF4-FFF2-40B4-BE49-F238E27FC236}">
                <a16:creationId xmlns:a16="http://schemas.microsoft.com/office/drawing/2014/main" id="{96D36886-41DD-9549-9BCF-43489EC3D2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2D7730-DF58-D149-9DEF-4F55785C387C}"/>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1426290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27C0A-C718-8945-8824-85B8A9E581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BB82F6-A1E9-0B4F-A7CA-6F4B3231EA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C11B3D-BC42-9F42-A893-6611DF880ED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8FDDA3-DCD9-5E40-9223-48E2E5310B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81695D-5BE0-FE45-B511-45E1FDDFAA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9994A-960F-474E-9F2F-86E99DE32C42}"/>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8/11/2022</a:t>
            </a:fld>
            <a:endParaRPr lang="en-US"/>
          </a:p>
        </p:txBody>
      </p:sp>
      <p:sp>
        <p:nvSpPr>
          <p:cNvPr id="8" name="Footer Placeholder 7">
            <a:extLst>
              <a:ext uri="{FF2B5EF4-FFF2-40B4-BE49-F238E27FC236}">
                <a16:creationId xmlns:a16="http://schemas.microsoft.com/office/drawing/2014/main" id="{CCB7D913-4EF0-8B45-9B5E-BD9CF0002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6BC5BF-097B-814A-B6A4-085ECC28DF7E}"/>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3377961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B0E0D-1656-B04C-AD3C-C6A47B7D7188}"/>
              </a:ext>
            </a:extLst>
          </p:cNvPr>
          <p:cNvSpPr>
            <a:spLocks noGrp="1"/>
          </p:cNvSpPr>
          <p:nvPr>
            <p:ph type="title"/>
          </p:nvPr>
        </p:nvSpPr>
        <p:spPr>
          <a:xfrm>
            <a:off x="838200" y="365126"/>
            <a:ext cx="10515600" cy="83714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77617C2-0FA3-0240-87DD-7AC102820C26}"/>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8/11/2022</a:t>
            </a:fld>
            <a:endParaRPr lang="en-US"/>
          </a:p>
        </p:txBody>
      </p:sp>
      <p:sp>
        <p:nvSpPr>
          <p:cNvPr id="4" name="Footer Placeholder 3">
            <a:extLst>
              <a:ext uri="{FF2B5EF4-FFF2-40B4-BE49-F238E27FC236}">
                <a16:creationId xmlns:a16="http://schemas.microsoft.com/office/drawing/2014/main" id="{16D21E5C-4EDF-204E-AD57-48FBE94D2C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D26FC1-B621-594A-B521-37573B757572}"/>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203174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FC537-29F9-2E4F-9972-CCE025D0ADDC}"/>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8/11/2022</a:t>
            </a:fld>
            <a:endParaRPr lang="en-US"/>
          </a:p>
        </p:txBody>
      </p:sp>
      <p:sp>
        <p:nvSpPr>
          <p:cNvPr id="3" name="Footer Placeholder 2">
            <a:extLst>
              <a:ext uri="{FF2B5EF4-FFF2-40B4-BE49-F238E27FC236}">
                <a16:creationId xmlns:a16="http://schemas.microsoft.com/office/drawing/2014/main" id="{72918BE4-D1ED-824A-91B2-3FF8AF7DB2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ECCCEF8-3063-2144-B6D2-E54A3125A238}"/>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4085293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8485-1FA7-454A-9040-B060C6B8EC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1F4B7C-E55C-734F-9946-DF6836CE15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CB70CF-DC9B-E74E-87E4-7A7A95D7AA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496809-FF1A-994E-966F-66C7A9B4A360}"/>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8/11/2022</a:t>
            </a:fld>
            <a:endParaRPr lang="en-US"/>
          </a:p>
        </p:txBody>
      </p:sp>
      <p:sp>
        <p:nvSpPr>
          <p:cNvPr id="6" name="Footer Placeholder 5">
            <a:extLst>
              <a:ext uri="{FF2B5EF4-FFF2-40B4-BE49-F238E27FC236}">
                <a16:creationId xmlns:a16="http://schemas.microsoft.com/office/drawing/2014/main" id="{256247AD-2C95-1F4E-B19B-F1C6CDC1E6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28C05C-8D1F-574D-81C2-0AD7145A50AE}"/>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3592273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056B4-A4E8-1A45-9795-1E632B083E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C13257-1348-4648-9E23-E7C63369CB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E0439D-6B81-494D-A085-5A73969A07C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E2F4D6-7850-AD40-91A1-BBF613BD7E07}"/>
              </a:ext>
            </a:extLst>
          </p:cNvPr>
          <p:cNvSpPr>
            <a:spLocks noGrp="1"/>
          </p:cNvSpPr>
          <p:nvPr>
            <p:ph type="dt" sz="half" idx="10"/>
          </p:nvPr>
        </p:nvSpPr>
        <p:spPr>
          <a:xfrm>
            <a:off x="838200" y="6356350"/>
            <a:ext cx="2743200" cy="365125"/>
          </a:xfrm>
          <a:prstGeom prst="rect">
            <a:avLst/>
          </a:prstGeom>
        </p:spPr>
        <p:txBody>
          <a:bodyPr/>
          <a:lstStyle/>
          <a:p>
            <a:fld id="{BD544054-BE79-CC43-8DC5-31CB89359266}" type="datetimeFigureOut">
              <a:rPr lang="en-US" smtClean="0"/>
              <a:t>8/11/2022</a:t>
            </a:fld>
            <a:endParaRPr lang="en-US"/>
          </a:p>
        </p:txBody>
      </p:sp>
      <p:sp>
        <p:nvSpPr>
          <p:cNvPr id="6" name="Footer Placeholder 5">
            <a:extLst>
              <a:ext uri="{FF2B5EF4-FFF2-40B4-BE49-F238E27FC236}">
                <a16:creationId xmlns:a16="http://schemas.microsoft.com/office/drawing/2014/main" id="{D762E659-8FE4-B84F-8477-DCBAAF1D57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B9B980-6B57-E541-A306-45ECE8DA9233}"/>
              </a:ext>
            </a:extLst>
          </p:cNvPr>
          <p:cNvSpPr>
            <a:spLocks noGrp="1"/>
          </p:cNvSpPr>
          <p:nvPr>
            <p:ph type="sldNum" sz="quarter" idx="12"/>
          </p:nvPr>
        </p:nvSpPr>
        <p:spPr>
          <a:xfrm>
            <a:off x="8610600" y="6356350"/>
            <a:ext cx="2743200" cy="365125"/>
          </a:xfrm>
          <a:prstGeom prst="rect">
            <a:avLst/>
          </a:prstGeom>
        </p:spPr>
        <p:txBody>
          <a:bodyPr/>
          <a:lstStyle/>
          <a:p>
            <a:fld id="{F8A6D67D-B4F8-1144-AA9D-ADC98D5FD838}" type="slidenum">
              <a:rPr lang="en-US" smtClean="0"/>
              <a:t>‹#›</a:t>
            </a:fld>
            <a:endParaRPr lang="en-US"/>
          </a:p>
        </p:txBody>
      </p:sp>
    </p:spTree>
    <p:extLst>
      <p:ext uri="{BB962C8B-B14F-4D97-AF65-F5344CB8AC3E}">
        <p14:creationId xmlns:p14="http://schemas.microsoft.com/office/powerpoint/2010/main" val="228756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484205-77BC-9048-A2F4-BED8528D7A57}"/>
              </a:ext>
            </a:extLst>
          </p:cNvPr>
          <p:cNvSpPr>
            <a:spLocks noGrp="1"/>
          </p:cNvSpPr>
          <p:nvPr>
            <p:ph type="title"/>
          </p:nvPr>
        </p:nvSpPr>
        <p:spPr>
          <a:xfrm>
            <a:off x="838200" y="365126"/>
            <a:ext cx="10515600" cy="837142"/>
          </a:xfrm>
          <a:prstGeom prst="rect">
            <a:avLst/>
          </a:prstGeom>
        </p:spPr>
        <p:txBody>
          <a:bodyPr vert="horz" lIns="91440" tIns="45720" rIns="91440" bIns="45720" rtlCol="0" anchor="ctr">
            <a:normAutofit/>
          </a:bodyPr>
          <a:lstStyle/>
          <a:p>
            <a:r>
              <a:rPr lang="en-US" dirty="0"/>
              <a:t>Click to edit Master title style</a:t>
            </a:r>
          </a:p>
        </p:txBody>
      </p:sp>
      <p:sp>
        <p:nvSpPr>
          <p:cNvPr id="8" name="Title Placeholder 1">
            <a:extLst>
              <a:ext uri="{FF2B5EF4-FFF2-40B4-BE49-F238E27FC236}">
                <a16:creationId xmlns:a16="http://schemas.microsoft.com/office/drawing/2014/main" id="{C3F14E0B-9F12-5A48-8B00-E6FDA7FE6119}"/>
              </a:ext>
            </a:extLst>
          </p:cNvPr>
          <p:cNvSpPr txBox="1">
            <a:spLocks/>
          </p:cNvSpPr>
          <p:nvPr userDrawn="1"/>
        </p:nvSpPr>
        <p:spPr>
          <a:xfrm>
            <a:off x="838200" y="1473201"/>
            <a:ext cx="10515600" cy="83714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0" i="0" kern="1200">
                <a:solidFill>
                  <a:schemeClr val="bg1"/>
                </a:solidFill>
                <a:latin typeface="Avenir" panose="02000503020000020003" pitchFamily="2" charset="0"/>
                <a:ea typeface="+mj-ea"/>
                <a:cs typeface="+mj-cs"/>
              </a:defRPr>
            </a:lvl1pPr>
          </a:lstStyle>
          <a:p>
            <a:r>
              <a:rPr lang="en-US" sz="4800" dirty="0"/>
              <a:t>Click to edit Master title style</a:t>
            </a:r>
          </a:p>
        </p:txBody>
      </p:sp>
    </p:spTree>
    <p:extLst>
      <p:ext uri="{BB962C8B-B14F-4D97-AF65-F5344CB8AC3E}">
        <p14:creationId xmlns:p14="http://schemas.microsoft.com/office/powerpoint/2010/main" val="3490629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lnSpc>
          <a:spcPct val="90000"/>
        </a:lnSpc>
        <a:spcBef>
          <a:spcPct val="0"/>
        </a:spcBef>
        <a:buNone/>
        <a:defRPr sz="4000" b="0" i="0" kern="1200">
          <a:solidFill>
            <a:schemeClr val="bg1"/>
          </a:solidFill>
          <a:latin typeface="Avenir"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ideo" Target="https://www.youtube.com/embed/hBEDebyqcE0?feature=oembed" TargetMode="Externa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ideo" Target="https://www.youtube.com/embed/e6hakfYzIjQ?feature=oembed" TargetMode="Externa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ideo" Target="https://www.youtube.com/embed/0q65ZMazG_E?feature=oembed" TargetMode="Externa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video" Target="https://www.youtube.com/embed/oDxXJr1DzD8?feature=oembed" TargetMode="Externa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video" Target="https://www.youtube.com/embed/UJlSNr26FAM?feature=oembed" TargetMode="Externa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video" Target="https://www.youtube.com/embed/7glIxGX1zk0?feature=oembed" TargetMode="Externa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oup of SLCC students in branded apparel posing outdoors for a photo">
            <a:extLst>
              <a:ext uri="{FF2B5EF4-FFF2-40B4-BE49-F238E27FC236}">
                <a16:creationId xmlns:a16="http://schemas.microsoft.com/office/drawing/2014/main" id="{6273BD49-DC27-324D-A7A8-85A550A9D1B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11C664E2-56D0-7E46-A7B8-556F14CDD681}"/>
              </a:ext>
            </a:extLst>
          </p:cNvPr>
          <p:cNvSpPr txBox="1"/>
          <p:nvPr/>
        </p:nvSpPr>
        <p:spPr>
          <a:xfrm>
            <a:off x="342414" y="3429000"/>
            <a:ext cx="7987394" cy="1631216"/>
          </a:xfrm>
          <a:prstGeom prst="rect">
            <a:avLst/>
          </a:prstGeom>
          <a:noFill/>
        </p:spPr>
        <p:txBody>
          <a:bodyPr wrap="square" rtlCol="0">
            <a:spAutoFit/>
          </a:bodyPr>
          <a:lstStyle/>
          <a:p>
            <a:r>
              <a:rPr lang="en-US" sz="6000" dirty="0">
                <a:solidFill>
                  <a:schemeClr val="bg1"/>
                </a:solidFill>
                <a:latin typeface="Arial" panose="020B0604020202020204" pitchFamily="34" charset="0"/>
                <a:cs typeface="Arial" panose="020B0604020202020204" pitchFamily="34" charset="0"/>
              </a:rPr>
              <a:t>Concurrent Enrollment </a:t>
            </a:r>
            <a:r>
              <a:rPr lang="en-US" sz="4000" dirty="0">
                <a:solidFill>
                  <a:schemeClr val="bg1"/>
                </a:solidFill>
                <a:latin typeface="Arial" panose="020B0604020202020204" pitchFamily="34" charset="0"/>
                <a:cs typeface="Arial" panose="020B0604020202020204" pitchFamily="34" charset="0"/>
              </a:rPr>
              <a:t>@ [High School Name]  </a:t>
            </a:r>
          </a:p>
        </p:txBody>
      </p:sp>
      <p:sp>
        <p:nvSpPr>
          <p:cNvPr id="15" name="TextBox 14">
            <a:extLst>
              <a:ext uri="{FF2B5EF4-FFF2-40B4-BE49-F238E27FC236}">
                <a16:creationId xmlns:a16="http://schemas.microsoft.com/office/drawing/2014/main" id="{B99ABAF2-9685-D94C-A612-67D36F4F159D}"/>
              </a:ext>
            </a:extLst>
          </p:cNvPr>
          <p:cNvSpPr txBox="1"/>
          <p:nvPr/>
        </p:nvSpPr>
        <p:spPr>
          <a:xfrm>
            <a:off x="6096000" y="5704117"/>
            <a:ext cx="5689599" cy="400110"/>
          </a:xfrm>
          <a:prstGeom prst="rect">
            <a:avLst/>
          </a:prstGeom>
          <a:noFill/>
        </p:spPr>
        <p:txBody>
          <a:bodyPr wrap="square" rtlCol="0">
            <a:spAutoFit/>
          </a:bodyPr>
          <a:lstStyle/>
          <a:p>
            <a:pPr algn="r"/>
            <a:r>
              <a:rPr lang="en-US" sz="2000" i="1" dirty="0">
                <a:solidFill>
                  <a:schemeClr val="bg1"/>
                </a:solidFill>
                <a:latin typeface="Arial" panose="020B0604020202020204" pitchFamily="34" charset="0"/>
                <a:cs typeface="Arial" panose="020B0604020202020204" pitchFamily="34" charset="0"/>
              </a:rPr>
              <a:t>[Presenter Name Goes Here]</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3130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38B3A-5C86-F04F-9F9A-1ABDA6C477CD}"/>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8924813-72DB-284C-BC1C-A9F9CC995DA2}"/>
              </a:ext>
            </a:extLst>
          </p:cNvPr>
          <p:cNvSpPr txBox="1"/>
          <p:nvPr/>
        </p:nvSpPr>
        <p:spPr>
          <a:xfrm>
            <a:off x="4112769" y="379765"/>
            <a:ext cx="75184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College Deadlines</a:t>
            </a:r>
            <a:endParaRPr lang="en-US" sz="4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21999AE-8152-B74B-906D-F569C90AF358}"/>
              </a:ext>
            </a:extLst>
          </p:cNvPr>
          <p:cNvSpPr txBox="1"/>
          <p:nvPr/>
        </p:nvSpPr>
        <p:spPr>
          <a:xfrm>
            <a:off x="4112768" y="1532971"/>
            <a:ext cx="7518400"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Your first college test is to complete the three steps by the deadlines. THERE ARE NO EXCEPTIONS. Failure to meet deadlines will result in your being pulled from the class.</a:t>
            </a:r>
          </a:p>
        </p:txBody>
      </p:sp>
      <p:sp>
        <p:nvSpPr>
          <p:cNvPr id="6" name="TextBox 5">
            <a:extLst>
              <a:ext uri="{FF2B5EF4-FFF2-40B4-BE49-F238E27FC236}">
                <a16:creationId xmlns:a16="http://schemas.microsoft.com/office/drawing/2014/main" id="{C3D8FDC7-C141-E544-BB18-82657C80842A}"/>
              </a:ext>
            </a:extLst>
          </p:cNvPr>
          <p:cNvSpPr txBox="1"/>
          <p:nvPr/>
        </p:nvSpPr>
        <p:spPr>
          <a:xfrm>
            <a:off x="4112768" y="3794173"/>
            <a:ext cx="7518399" cy="1661993"/>
          </a:xfrm>
          <a:prstGeom prst="rect">
            <a:avLst/>
          </a:prstGeom>
          <a:noFill/>
        </p:spPr>
        <p:txBody>
          <a:bodyPr wrap="square" rtlCol="0">
            <a:spAutoFit/>
          </a:bodyPr>
          <a:lstStyle/>
          <a:p>
            <a:pPr>
              <a:spcBef>
                <a:spcPts val="1200"/>
              </a:spcBef>
              <a:tabLst>
                <a:tab pos="6391656" algn="l"/>
              </a:tabLst>
            </a:pPr>
            <a:r>
              <a:rPr lang="en-US" dirty="0">
                <a:latin typeface="Arial" panose="020B0604020202020204" pitchFamily="34" charset="0"/>
                <a:cs typeface="Arial" panose="020B0604020202020204" pitchFamily="34" charset="0"/>
              </a:rPr>
              <a:t>High School Course Request . . . . . . . . . . . . . . . . . . . . . .	[DATE]</a:t>
            </a:r>
          </a:p>
          <a:p>
            <a:pPr>
              <a:spcBef>
                <a:spcPts val="1200"/>
              </a:spcBef>
              <a:tabLst>
                <a:tab pos="6391656" algn="l"/>
              </a:tabLst>
            </a:pPr>
            <a:r>
              <a:rPr lang="en-US" dirty="0">
                <a:latin typeface="Arial" panose="020B0604020202020204" pitchFamily="34" charset="0"/>
                <a:cs typeface="Arial" panose="020B0604020202020204" pitchFamily="34" charset="0"/>
              </a:rPr>
              <a:t>SLCC Admissions . . . . . . . . . . . . . . . . . . . . . . . . . . . . . . .	[DATE]</a:t>
            </a:r>
          </a:p>
          <a:p>
            <a:pPr>
              <a:spcBef>
                <a:spcPts val="1200"/>
              </a:spcBef>
              <a:tabLst>
                <a:tab pos="6391656" algn="l"/>
              </a:tabLst>
            </a:pPr>
            <a:r>
              <a:rPr lang="en-US" dirty="0">
                <a:latin typeface="Arial" panose="020B0604020202020204" pitchFamily="34" charset="0"/>
                <a:cs typeface="Arial" panose="020B0604020202020204" pitchFamily="34" charset="0"/>
              </a:rPr>
              <a:t>SLCC Registration . . . . . . . . . . . . . . . . . . . . . . . . . . . . . . 	[DATE]</a:t>
            </a:r>
          </a:p>
          <a:p>
            <a:pPr>
              <a:spcBef>
                <a:spcPts val="1200"/>
              </a:spcBef>
              <a:tabLst>
                <a:tab pos="6391656" algn="l"/>
              </a:tabLst>
            </a:pPr>
            <a:r>
              <a:rPr lang="en-US" dirty="0">
                <a:latin typeface="Arial" panose="020B0604020202020204" pitchFamily="34" charset="0"/>
                <a:cs typeface="Arial" panose="020B0604020202020204" pitchFamily="34" charset="0"/>
              </a:rPr>
              <a:t>Pay SLCC Tuition . . . . . . . . . . . . . . . . . . . . . . . . . . . . . . . 	[DATE]</a:t>
            </a:r>
          </a:p>
        </p:txBody>
      </p:sp>
      <p:pic>
        <p:nvPicPr>
          <p:cNvPr id="11" name="Picture 10" descr="A person sitting on a ledge&#10;&#10;Description automatically generated with low confidence">
            <a:extLst>
              <a:ext uri="{FF2B5EF4-FFF2-40B4-BE49-F238E27FC236}">
                <a16:creationId xmlns:a16="http://schemas.microsoft.com/office/drawing/2014/main" id="{DFD5C61F-4916-B347-8157-57A110948980}"/>
              </a:ext>
            </a:extLst>
          </p:cNvPr>
          <p:cNvPicPr>
            <a:picLocks noChangeAspect="1"/>
          </p:cNvPicPr>
          <p:nvPr/>
        </p:nvPicPr>
        <p:blipFill rotWithShape="1">
          <a:blip r:embed="rId4">
            <a:extLst>
              <a:ext uri="{28A0092B-C50C-407E-A947-70E740481C1C}">
                <a14:useLocalDpi xmlns:a14="http://schemas.microsoft.com/office/drawing/2010/main" val="0"/>
              </a:ext>
            </a:extLst>
          </a:blip>
          <a:srcRect l="42489" r="21539"/>
          <a:stretch/>
        </p:blipFill>
        <p:spPr>
          <a:xfrm>
            <a:off x="-48514" y="0"/>
            <a:ext cx="3700463" cy="6858000"/>
          </a:xfrm>
          <a:prstGeom prst="rect">
            <a:avLst/>
          </a:prstGeom>
        </p:spPr>
      </p:pic>
    </p:spTree>
    <p:extLst>
      <p:ext uri="{BB962C8B-B14F-4D97-AF65-F5344CB8AC3E}">
        <p14:creationId xmlns:p14="http://schemas.microsoft.com/office/powerpoint/2010/main" val="6229005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no">
            <a:extLst>
              <a:ext uri="{FF2B5EF4-FFF2-40B4-BE49-F238E27FC236}">
                <a16:creationId xmlns:a16="http://schemas.microsoft.com/office/drawing/2014/main" id="{6B7497F7-26D9-248F-A851-485AFD53A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648" y="0"/>
            <a:ext cx="6607892" cy="69473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8BC775-7D61-8F4D-8844-2ADB6BC2CAF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6315456" cy="6858000"/>
          </a:xfrm>
          <a:prstGeom prst="rect">
            <a:avLst/>
          </a:prstGeom>
        </p:spPr>
      </p:pic>
      <p:sp>
        <p:nvSpPr>
          <p:cNvPr id="4" name="TextBox 3">
            <a:extLst>
              <a:ext uri="{FF2B5EF4-FFF2-40B4-BE49-F238E27FC236}">
                <a16:creationId xmlns:a16="http://schemas.microsoft.com/office/drawing/2014/main" id="{1E9821D2-E1BF-C142-8692-27C5B2AB75EB}"/>
              </a:ext>
            </a:extLst>
          </p:cNvPr>
          <p:cNvSpPr txBox="1"/>
          <p:nvPr/>
        </p:nvSpPr>
        <p:spPr>
          <a:xfrm>
            <a:off x="298905" y="3429000"/>
            <a:ext cx="5626124" cy="2862322"/>
          </a:xfrm>
          <a:prstGeom prst="rect">
            <a:avLst/>
          </a:prstGeom>
          <a:noFill/>
        </p:spPr>
        <p:txBody>
          <a:bodyPr wrap="square" rtlCol="0">
            <a:spAutoFit/>
          </a:bodyPr>
          <a:lstStyle/>
          <a:p>
            <a:r>
              <a:rPr lang="en-US" sz="6000" dirty="0">
                <a:solidFill>
                  <a:schemeClr val="bg1"/>
                </a:solidFill>
                <a:latin typeface="Arial" panose="020B0604020202020204" pitchFamily="34" charset="0"/>
                <a:cs typeface="Arial" panose="020B0604020202020204" pitchFamily="34" charset="0"/>
              </a:rPr>
              <a:t>FERPA Law &amp; Concurrent Enrollment</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37998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8BEF00C-2FAE-9E49-AD6B-EB68F934FB9D}"/>
              </a:ext>
            </a:extLst>
          </p:cNvPr>
          <p:cNvSpPr txBox="1"/>
          <p:nvPr/>
        </p:nvSpPr>
        <p:spPr>
          <a:xfrm>
            <a:off x="550763" y="4036129"/>
            <a:ext cx="11081826"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Family Education Rights &amp; Privacy Act (FERPA)</a:t>
            </a:r>
            <a:endParaRPr lang="en-US" sz="48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F15F088-AB46-3B43-A210-0CFAA4E8E817}"/>
              </a:ext>
            </a:extLst>
          </p:cNvPr>
          <p:cNvSpPr/>
          <p:nvPr/>
        </p:nvSpPr>
        <p:spPr>
          <a:xfrm>
            <a:off x="0" y="6715593"/>
            <a:ext cx="12192000" cy="142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2B1F477-AB94-EF48-A5C0-CB441BC59FBB}"/>
              </a:ext>
            </a:extLst>
          </p:cNvPr>
          <p:cNvSpPr txBox="1"/>
          <p:nvPr/>
        </p:nvSpPr>
        <p:spPr>
          <a:xfrm>
            <a:off x="872359" y="5019296"/>
            <a:ext cx="10552386"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Prohibits SLCC from releasing certain information from a student's record to a third party (e.g. parent, guardian, etc.) without the student's explicit consent. If a student is attending a college or university - at any age - the rights under FERPA have transferred to the student.</a:t>
            </a:r>
          </a:p>
        </p:txBody>
      </p:sp>
      <p:pic>
        <p:nvPicPr>
          <p:cNvPr id="16" name="Picture 15">
            <a:extLst>
              <a:ext uri="{FF2B5EF4-FFF2-40B4-BE49-F238E27FC236}">
                <a16:creationId xmlns:a16="http://schemas.microsoft.com/office/drawing/2014/main" id="{5B0556F6-CADB-35AB-ED7F-C9FD858DE95E}"/>
              </a:ext>
            </a:extLst>
          </p:cNvPr>
          <p:cNvPicPr>
            <a:picLocks noChangeAspect="1"/>
          </p:cNvPicPr>
          <p:nvPr/>
        </p:nvPicPr>
        <p:blipFill rotWithShape="1">
          <a:blip r:embed="rId3">
            <a:extLst>
              <a:ext uri="{28A0092B-C50C-407E-A947-70E740481C1C}">
                <a14:useLocalDpi xmlns:a14="http://schemas.microsoft.com/office/drawing/2010/main" val="0"/>
              </a:ext>
            </a:extLst>
          </a:blip>
          <a:srcRect t="38632" r="404" b="14943"/>
          <a:stretch/>
        </p:blipFill>
        <p:spPr>
          <a:xfrm>
            <a:off x="0" y="0"/>
            <a:ext cx="12183352" cy="3784607"/>
          </a:xfrm>
          <a:prstGeom prst="rect">
            <a:avLst/>
          </a:prstGeom>
        </p:spPr>
      </p:pic>
    </p:spTree>
    <p:extLst>
      <p:ext uri="{BB962C8B-B14F-4D97-AF65-F5344CB8AC3E}">
        <p14:creationId xmlns:p14="http://schemas.microsoft.com/office/powerpoint/2010/main" val="1761168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standing outside a building&#10;&#10;Description automatically generated with low confidence">
            <a:extLst>
              <a:ext uri="{FF2B5EF4-FFF2-40B4-BE49-F238E27FC236}">
                <a16:creationId xmlns:a16="http://schemas.microsoft.com/office/drawing/2014/main" id="{4C501FDF-E137-8843-B47D-17267A013B98}"/>
              </a:ext>
            </a:extLst>
          </p:cNvPr>
          <p:cNvPicPr>
            <a:picLocks noChangeAspect="1"/>
          </p:cNvPicPr>
          <p:nvPr/>
        </p:nvPicPr>
        <p:blipFill rotWithShape="1">
          <a:blip r:embed="rId3">
            <a:extLst>
              <a:ext uri="{28A0092B-C50C-407E-A947-70E740481C1C}">
                <a14:useLocalDpi xmlns:a14="http://schemas.microsoft.com/office/drawing/2010/main" val="0"/>
              </a:ext>
            </a:extLst>
          </a:blip>
          <a:srcRect t="23950" r="15517" b="4768"/>
          <a:stretch/>
        </p:blipFill>
        <p:spPr>
          <a:xfrm>
            <a:off x="0" y="-1"/>
            <a:ext cx="12192000" cy="6858001"/>
          </a:xfrm>
          <a:prstGeom prst="rect">
            <a:avLst/>
          </a:prstGeom>
        </p:spPr>
      </p:pic>
      <p:pic>
        <p:nvPicPr>
          <p:cNvPr id="3" name="Picture 2">
            <a:extLst>
              <a:ext uri="{FF2B5EF4-FFF2-40B4-BE49-F238E27FC236}">
                <a16:creationId xmlns:a16="http://schemas.microsoft.com/office/drawing/2014/main" id="{528BC775-7D61-8F4D-8844-2ADB6BC2CAF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6315456" cy="6858000"/>
          </a:xfrm>
          <a:prstGeom prst="rect">
            <a:avLst/>
          </a:prstGeom>
        </p:spPr>
      </p:pic>
      <p:sp>
        <p:nvSpPr>
          <p:cNvPr id="4" name="TextBox 3">
            <a:extLst>
              <a:ext uri="{FF2B5EF4-FFF2-40B4-BE49-F238E27FC236}">
                <a16:creationId xmlns:a16="http://schemas.microsoft.com/office/drawing/2014/main" id="{1E9821D2-E1BF-C142-8692-27C5B2AB75EB}"/>
              </a:ext>
            </a:extLst>
          </p:cNvPr>
          <p:cNvSpPr txBox="1"/>
          <p:nvPr/>
        </p:nvSpPr>
        <p:spPr>
          <a:xfrm>
            <a:off x="298905" y="3429000"/>
            <a:ext cx="5626124" cy="2862322"/>
          </a:xfrm>
          <a:prstGeom prst="rect">
            <a:avLst/>
          </a:prstGeom>
          <a:noFill/>
        </p:spPr>
        <p:txBody>
          <a:bodyPr wrap="square" rtlCol="0">
            <a:spAutoFit/>
          </a:bodyPr>
          <a:lstStyle/>
          <a:p>
            <a:r>
              <a:rPr lang="en-US" sz="6000" dirty="0">
                <a:solidFill>
                  <a:schemeClr val="bg1"/>
                </a:solidFill>
                <a:latin typeface="Arial" panose="020B0604020202020204" pitchFamily="34" charset="0"/>
                <a:cs typeface="Arial" panose="020B0604020202020204" pitchFamily="34" charset="0"/>
              </a:rPr>
              <a:t>Course Options at [HIGH SCHOOL]</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16356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CC student in jeans and a denim jacket smiling against a black wall">
            <a:extLst>
              <a:ext uri="{FF2B5EF4-FFF2-40B4-BE49-F238E27FC236}">
                <a16:creationId xmlns:a16="http://schemas.microsoft.com/office/drawing/2014/main" id="{CD23EC83-0118-6749-B3D6-5D87DC5B13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1E429A76-AED6-2F42-AB9F-EE32931C636F}"/>
              </a:ext>
            </a:extLst>
          </p:cNvPr>
          <p:cNvSpPr txBox="1"/>
          <p:nvPr/>
        </p:nvSpPr>
        <p:spPr>
          <a:xfrm>
            <a:off x="4112769" y="379765"/>
            <a:ext cx="75184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CE Courses at [HIGH SCHOOL]</a:t>
            </a:r>
            <a:endParaRPr lang="en-US" sz="48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428DDB7-5ECF-EA47-9C6D-E58EDA276CE9}"/>
              </a:ext>
            </a:extLst>
          </p:cNvPr>
          <p:cNvSpPr txBox="1"/>
          <p:nvPr/>
        </p:nvSpPr>
        <p:spPr>
          <a:xfrm>
            <a:off x="4112769" y="1467416"/>
            <a:ext cx="7518399" cy="2708434"/>
          </a:xfrm>
          <a:prstGeom prst="rect">
            <a:avLst/>
          </a:prstGeom>
          <a:noFill/>
        </p:spPr>
        <p:txBody>
          <a:bodyPr wrap="square" rtlCol="0">
            <a:spAutoFit/>
          </a:bodyPr>
          <a:lstStyle/>
          <a:p>
            <a:pPr>
              <a:spcBef>
                <a:spcPts val="1200"/>
              </a:spcBef>
            </a:pPr>
            <a:r>
              <a:rPr lang="en-US" sz="2000" dirty="0">
                <a:latin typeface="Arial" panose="020B0604020202020204" pitchFamily="34" charset="0"/>
                <a:cs typeface="Arial" panose="020B0604020202020204" pitchFamily="34" charset="0"/>
              </a:rPr>
              <a:t>CRS 1010	CRS 1020	CRS 1030	CRS 1040</a:t>
            </a:r>
          </a:p>
          <a:p>
            <a:pPr>
              <a:spcBef>
                <a:spcPts val="1200"/>
              </a:spcBef>
            </a:pPr>
            <a:r>
              <a:rPr lang="en-US" sz="2000" dirty="0">
                <a:latin typeface="Arial" panose="020B0604020202020204" pitchFamily="34" charset="0"/>
                <a:cs typeface="Arial" panose="020B0604020202020204" pitchFamily="34" charset="0"/>
              </a:rPr>
              <a:t>CRS 1010	CRS 1020	CRS 1030	CRS 1040</a:t>
            </a:r>
          </a:p>
          <a:p>
            <a:pPr>
              <a:spcBef>
                <a:spcPts val="1200"/>
              </a:spcBef>
            </a:pPr>
            <a:r>
              <a:rPr lang="en-US" sz="2000" dirty="0">
                <a:latin typeface="Arial" panose="020B0604020202020204" pitchFamily="34" charset="0"/>
                <a:cs typeface="Arial" panose="020B0604020202020204" pitchFamily="34" charset="0"/>
              </a:rPr>
              <a:t>CRS 1010	CRS 1020	CRS 1030	CRS 1040</a:t>
            </a:r>
          </a:p>
          <a:p>
            <a:pPr>
              <a:spcBef>
                <a:spcPts val="1200"/>
              </a:spcBef>
            </a:pPr>
            <a:r>
              <a:rPr lang="en-US" sz="2000" dirty="0">
                <a:latin typeface="Arial" panose="020B0604020202020204" pitchFamily="34" charset="0"/>
                <a:cs typeface="Arial" panose="020B0604020202020204" pitchFamily="34" charset="0"/>
              </a:rPr>
              <a:t>CRS 1010	CRS 1020	CRS 1030	CRS 1040</a:t>
            </a:r>
          </a:p>
          <a:p>
            <a:pPr>
              <a:spcBef>
                <a:spcPts val="1200"/>
              </a:spcBef>
            </a:pPr>
            <a:r>
              <a:rPr lang="en-US" sz="2000" dirty="0">
                <a:latin typeface="Arial" panose="020B0604020202020204" pitchFamily="34" charset="0"/>
                <a:cs typeface="Arial" panose="020B0604020202020204" pitchFamily="34" charset="0"/>
              </a:rPr>
              <a:t>CRS 1010	CRS 1020	CRS 1030	CRS 1040</a:t>
            </a:r>
          </a:p>
          <a:p>
            <a:pPr>
              <a:spcBef>
                <a:spcPts val="1200"/>
              </a:spcBef>
            </a:pPr>
            <a:r>
              <a:rPr lang="en-US" sz="2000" dirty="0">
                <a:latin typeface="Arial" panose="020B0604020202020204" pitchFamily="34" charset="0"/>
                <a:cs typeface="Arial" panose="020B0604020202020204" pitchFamily="34" charset="0"/>
              </a:rPr>
              <a:t>CRS 1010	CRS 1020	CRS 1030	CRS 1040</a:t>
            </a:r>
          </a:p>
        </p:txBody>
      </p:sp>
    </p:spTree>
    <p:extLst>
      <p:ext uri="{BB962C8B-B14F-4D97-AF65-F5344CB8AC3E}">
        <p14:creationId xmlns:p14="http://schemas.microsoft.com/office/powerpoint/2010/main" val="3728963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8BC775-7D61-8F4D-8844-2ADB6BC2CA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6315456" cy="6858000"/>
          </a:xfrm>
          <a:prstGeom prst="rect">
            <a:avLst/>
          </a:prstGeom>
        </p:spPr>
      </p:pic>
      <p:sp>
        <p:nvSpPr>
          <p:cNvPr id="4" name="TextBox 3">
            <a:extLst>
              <a:ext uri="{FF2B5EF4-FFF2-40B4-BE49-F238E27FC236}">
                <a16:creationId xmlns:a16="http://schemas.microsoft.com/office/drawing/2014/main" id="{1E9821D2-E1BF-C142-8692-27C5B2AB75EB}"/>
              </a:ext>
            </a:extLst>
          </p:cNvPr>
          <p:cNvSpPr txBox="1"/>
          <p:nvPr/>
        </p:nvSpPr>
        <p:spPr>
          <a:xfrm>
            <a:off x="298905" y="4259317"/>
            <a:ext cx="5626124" cy="1938992"/>
          </a:xfrm>
          <a:prstGeom prst="rect">
            <a:avLst/>
          </a:prstGeom>
          <a:noFill/>
        </p:spPr>
        <p:txBody>
          <a:bodyPr wrap="square" rtlCol="0">
            <a:spAutoFit/>
          </a:bodyPr>
          <a:lstStyle/>
          <a:p>
            <a:r>
              <a:rPr lang="en-US" sz="6000" dirty="0">
                <a:solidFill>
                  <a:schemeClr val="bg1"/>
                </a:solidFill>
                <a:latin typeface="Arial" panose="020B0604020202020204" pitchFamily="34" charset="0"/>
                <a:cs typeface="Arial" panose="020B0604020202020204" pitchFamily="34" charset="0"/>
              </a:rPr>
              <a:t>Choosing Courses Wisely</a:t>
            </a:r>
            <a:endParaRPr lang="en-US" dirty="0">
              <a:solidFill>
                <a:schemeClr val="bg1"/>
              </a:solidFill>
              <a:latin typeface="Arial" panose="020B0604020202020204" pitchFamily="34" charset="0"/>
              <a:cs typeface="Arial" panose="020B0604020202020204" pitchFamily="34" charset="0"/>
            </a:endParaRPr>
          </a:p>
        </p:txBody>
      </p:sp>
      <p:pic>
        <p:nvPicPr>
          <p:cNvPr id="5" name="Picture 4" descr="A screenshot of a computer&#10;&#10;Description automatically generated with low confidence">
            <a:extLst>
              <a:ext uri="{FF2B5EF4-FFF2-40B4-BE49-F238E27FC236}">
                <a16:creationId xmlns:a16="http://schemas.microsoft.com/office/drawing/2014/main" id="{7FA6C3BF-AE54-CA84-1161-6A46971A3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455" y="-1"/>
            <a:ext cx="5876545" cy="7110619"/>
          </a:xfrm>
          <a:prstGeom prst="rect">
            <a:avLst/>
          </a:prstGeom>
        </p:spPr>
      </p:pic>
    </p:spTree>
    <p:extLst>
      <p:ext uri="{BB962C8B-B14F-4D97-AF65-F5344CB8AC3E}">
        <p14:creationId xmlns:p14="http://schemas.microsoft.com/office/powerpoint/2010/main" val="24086435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48A177-3D3A-6D1A-4448-2F1278B3659B}"/>
              </a:ext>
            </a:extLst>
          </p:cNvPr>
          <p:cNvPicPr>
            <a:picLocks noChangeAspect="1"/>
          </p:cNvPicPr>
          <p:nvPr/>
        </p:nvPicPr>
        <p:blipFill rotWithShape="1">
          <a:blip r:embed="rId2">
            <a:extLst>
              <a:ext uri="{28A0092B-C50C-407E-A947-70E740481C1C}">
                <a14:useLocalDpi xmlns:a14="http://schemas.microsoft.com/office/drawing/2010/main" val="0"/>
              </a:ext>
            </a:extLst>
          </a:blip>
          <a:srcRect l="22999" t="6216" b="6216"/>
          <a:stretch/>
        </p:blipFill>
        <p:spPr>
          <a:xfrm>
            <a:off x="-154748" y="0"/>
            <a:ext cx="9045526" cy="6858000"/>
          </a:xfrm>
          <a:prstGeom prst="rect">
            <a:avLst/>
          </a:prstGeom>
        </p:spPr>
      </p:pic>
      <p:pic>
        <p:nvPicPr>
          <p:cNvPr id="2" name="Picture 1">
            <a:extLst>
              <a:ext uri="{FF2B5EF4-FFF2-40B4-BE49-F238E27FC236}">
                <a16:creationId xmlns:a16="http://schemas.microsoft.com/office/drawing/2014/main" id="{9EA46247-1A6D-BF47-C36F-F295E894B9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76544" y="0"/>
            <a:ext cx="6315456" cy="6858000"/>
          </a:xfrm>
          <a:prstGeom prst="rect">
            <a:avLst/>
          </a:prstGeom>
        </p:spPr>
      </p:pic>
      <p:sp>
        <p:nvSpPr>
          <p:cNvPr id="10" name="TextBox 9">
            <a:extLst>
              <a:ext uri="{FF2B5EF4-FFF2-40B4-BE49-F238E27FC236}">
                <a16:creationId xmlns:a16="http://schemas.microsoft.com/office/drawing/2014/main" id="{448AEB0C-4114-454F-AE29-6715C837C8C0}"/>
              </a:ext>
            </a:extLst>
          </p:cNvPr>
          <p:cNvSpPr txBox="1"/>
          <p:nvPr/>
        </p:nvSpPr>
        <p:spPr>
          <a:xfrm>
            <a:off x="6175450" y="2790702"/>
            <a:ext cx="5821920" cy="341632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Advice From Students on How to Be Successful in CE</a:t>
            </a:r>
          </a:p>
        </p:txBody>
      </p:sp>
    </p:spTree>
    <p:extLst>
      <p:ext uri="{BB962C8B-B14F-4D97-AF65-F5344CB8AC3E}">
        <p14:creationId xmlns:p14="http://schemas.microsoft.com/office/powerpoint/2010/main" val="631550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SLCC Concurrent Enrollment Student Spotlight - Gerardo">
            <a:hlinkClick r:id="" action="ppaction://media"/>
            <a:extLst>
              <a:ext uri="{FF2B5EF4-FFF2-40B4-BE49-F238E27FC236}">
                <a16:creationId xmlns:a16="http://schemas.microsoft.com/office/drawing/2014/main" id="{595D6AE5-0719-D199-7724-CD804922DF83}"/>
              </a:ext>
            </a:extLst>
          </p:cNvPr>
          <p:cNvPicPr>
            <a:picLocks noRot="1" noChangeAspect="1"/>
          </p:cNvPicPr>
          <p:nvPr>
            <a:videoFile r:link="rId1"/>
          </p:nvPr>
        </p:nvPicPr>
        <p:blipFill>
          <a:blip r:embed="rId4"/>
          <a:stretch>
            <a:fillRect/>
          </a:stretch>
        </p:blipFill>
        <p:spPr>
          <a:xfrm>
            <a:off x="506437" y="353028"/>
            <a:ext cx="10888394" cy="6151943"/>
          </a:xfrm>
          <a:prstGeom prst="rect">
            <a:avLst/>
          </a:prstGeom>
        </p:spPr>
      </p:pic>
    </p:spTree>
    <p:extLst>
      <p:ext uri="{BB962C8B-B14F-4D97-AF65-F5344CB8AC3E}">
        <p14:creationId xmlns:p14="http://schemas.microsoft.com/office/powerpoint/2010/main" val="35643405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SLCC Concurrent Enrollment Student Spotlight - Natalie">
            <a:hlinkClick r:id="" action="ppaction://media"/>
            <a:extLst>
              <a:ext uri="{FF2B5EF4-FFF2-40B4-BE49-F238E27FC236}">
                <a16:creationId xmlns:a16="http://schemas.microsoft.com/office/drawing/2014/main" id="{6A59D52F-81EE-FF45-3A4B-1F82E34C82B5}"/>
              </a:ext>
            </a:extLst>
          </p:cNvPr>
          <p:cNvPicPr>
            <a:picLocks noRot="1" noChangeAspect="1"/>
          </p:cNvPicPr>
          <p:nvPr>
            <a:videoFile r:link="rId1"/>
          </p:nvPr>
        </p:nvPicPr>
        <p:blipFill>
          <a:blip r:embed="rId4"/>
          <a:stretch>
            <a:fillRect/>
          </a:stretch>
        </p:blipFill>
        <p:spPr>
          <a:xfrm>
            <a:off x="689317" y="374224"/>
            <a:ext cx="10940391" cy="6181321"/>
          </a:xfrm>
          <a:prstGeom prst="rect">
            <a:avLst/>
          </a:prstGeom>
        </p:spPr>
      </p:pic>
    </p:spTree>
    <p:extLst>
      <p:ext uri="{BB962C8B-B14F-4D97-AF65-F5344CB8AC3E}">
        <p14:creationId xmlns:p14="http://schemas.microsoft.com/office/powerpoint/2010/main" val="21437193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SLCC Concurrent Enrollment Student Spotlight - Jose">
            <a:hlinkClick r:id="" action="ppaction://media"/>
            <a:extLst>
              <a:ext uri="{FF2B5EF4-FFF2-40B4-BE49-F238E27FC236}">
                <a16:creationId xmlns:a16="http://schemas.microsoft.com/office/drawing/2014/main" id="{F0948E14-A22A-5936-E5D5-85D2ACCC9AB3}"/>
              </a:ext>
            </a:extLst>
          </p:cNvPr>
          <p:cNvPicPr>
            <a:picLocks noRot="1" noChangeAspect="1"/>
          </p:cNvPicPr>
          <p:nvPr>
            <a:videoFile r:link="rId1"/>
          </p:nvPr>
        </p:nvPicPr>
        <p:blipFill>
          <a:blip r:embed="rId4"/>
          <a:stretch>
            <a:fillRect/>
          </a:stretch>
        </p:blipFill>
        <p:spPr>
          <a:xfrm>
            <a:off x="759655" y="413965"/>
            <a:ext cx="10795357" cy="6099377"/>
          </a:xfrm>
          <a:prstGeom prst="rect">
            <a:avLst/>
          </a:prstGeom>
        </p:spPr>
      </p:pic>
    </p:spTree>
    <p:extLst>
      <p:ext uri="{BB962C8B-B14F-4D97-AF65-F5344CB8AC3E}">
        <p14:creationId xmlns:p14="http://schemas.microsoft.com/office/powerpoint/2010/main" val="3455734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standing outside a building&#10;&#10;Description automatically generated with low confidence">
            <a:extLst>
              <a:ext uri="{FF2B5EF4-FFF2-40B4-BE49-F238E27FC236}">
                <a16:creationId xmlns:a16="http://schemas.microsoft.com/office/drawing/2014/main" id="{4C501FDF-E137-8843-B47D-17267A013B98}"/>
              </a:ext>
            </a:extLst>
          </p:cNvPr>
          <p:cNvPicPr>
            <a:picLocks noChangeAspect="1"/>
          </p:cNvPicPr>
          <p:nvPr/>
        </p:nvPicPr>
        <p:blipFill rotWithShape="1">
          <a:blip r:embed="rId3">
            <a:extLst>
              <a:ext uri="{28A0092B-C50C-407E-A947-70E740481C1C}">
                <a14:useLocalDpi xmlns:a14="http://schemas.microsoft.com/office/drawing/2010/main" val="0"/>
              </a:ext>
            </a:extLst>
          </a:blip>
          <a:srcRect t="23950" r="15517" b="4768"/>
          <a:stretch/>
        </p:blipFill>
        <p:spPr>
          <a:xfrm>
            <a:off x="0" y="-1"/>
            <a:ext cx="12192000" cy="6858001"/>
          </a:xfrm>
          <a:prstGeom prst="rect">
            <a:avLst/>
          </a:prstGeom>
        </p:spPr>
      </p:pic>
      <p:pic>
        <p:nvPicPr>
          <p:cNvPr id="3" name="Picture 2">
            <a:extLst>
              <a:ext uri="{FF2B5EF4-FFF2-40B4-BE49-F238E27FC236}">
                <a16:creationId xmlns:a16="http://schemas.microsoft.com/office/drawing/2014/main" id="{528BC775-7D61-8F4D-8844-2ADB6BC2CAF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6315456" cy="6858000"/>
          </a:xfrm>
          <a:prstGeom prst="rect">
            <a:avLst/>
          </a:prstGeom>
        </p:spPr>
      </p:pic>
      <p:sp>
        <p:nvSpPr>
          <p:cNvPr id="4" name="TextBox 3">
            <a:extLst>
              <a:ext uri="{FF2B5EF4-FFF2-40B4-BE49-F238E27FC236}">
                <a16:creationId xmlns:a16="http://schemas.microsoft.com/office/drawing/2014/main" id="{1E9821D2-E1BF-C142-8692-27C5B2AB75EB}"/>
              </a:ext>
            </a:extLst>
          </p:cNvPr>
          <p:cNvSpPr txBox="1"/>
          <p:nvPr/>
        </p:nvSpPr>
        <p:spPr>
          <a:xfrm>
            <a:off x="298905" y="3429000"/>
            <a:ext cx="5626124" cy="2862322"/>
          </a:xfrm>
          <a:prstGeom prst="rect">
            <a:avLst/>
          </a:prstGeom>
          <a:noFill/>
        </p:spPr>
        <p:txBody>
          <a:bodyPr wrap="square" rtlCol="0">
            <a:spAutoFit/>
          </a:bodyPr>
          <a:lstStyle/>
          <a:p>
            <a:r>
              <a:rPr lang="en-US" sz="6000" dirty="0">
                <a:solidFill>
                  <a:schemeClr val="bg1"/>
                </a:solidFill>
                <a:latin typeface="Arial" panose="020B0604020202020204" pitchFamily="34" charset="0"/>
                <a:cs typeface="Arial" panose="020B0604020202020204" pitchFamily="34" charset="0"/>
              </a:rPr>
              <a:t>What is Concurrent Enrollment?</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179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SLCC Concurrent Enrollment Student Spotlight - Alejandro">
            <a:hlinkClick r:id="" action="ppaction://media"/>
            <a:extLst>
              <a:ext uri="{FF2B5EF4-FFF2-40B4-BE49-F238E27FC236}">
                <a16:creationId xmlns:a16="http://schemas.microsoft.com/office/drawing/2014/main" id="{D19DAF74-AC64-C901-2BE8-FB0B6E6B1FC0}"/>
              </a:ext>
            </a:extLst>
          </p:cNvPr>
          <p:cNvPicPr>
            <a:picLocks noRot="1" noChangeAspect="1"/>
          </p:cNvPicPr>
          <p:nvPr>
            <a:videoFile r:link="rId1"/>
          </p:nvPr>
        </p:nvPicPr>
        <p:blipFill>
          <a:blip r:embed="rId4"/>
          <a:stretch>
            <a:fillRect/>
          </a:stretch>
        </p:blipFill>
        <p:spPr>
          <a:xfrm>
            <a:off x="625804" y="338339"/>
            <a:ext cx="10940391" cy="6181321"/>
          </a:xfrm>
          <a:prstGeom prst="rect">
            <a:avLst/>
          </a:prstGeom>
        </p:spPr>
      </p:pic>
    </p:spTree>
    <p:extLst>
      <p:ext uri="{BB962C8B-B14F-4D97-AF65-F5344CB8AC3E}">
        <p14:creationId xmlns:p14="http://schemas.microsoft.com/office/powerpoint/2010/main" val="37848107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SLCC Concurrent Enrollment Student Spotlight - Aidan">
            <a:hlinkClick r:id="" action="ppaction://media"/>
            <a:extLst>
              <a:ext uri="{FF2B5EF4-FFF2-40B4-BE49-F238E27FC236}">
                <a16:creationId xmlns:a16="http://schemas.microsoft.com/office/drawing/2014/main" id="{A55BB1AF-416B-DE7C-3359-3D9FB3F0FA16}"/>
              </a:ext>
            </a:extLst>
          </p:cNvPr>
          <p:cNvPicPr>
            <a:picLocks noRot="1" noChangeAspect="1"/>
          </p:cNvPicPr>
          <p:nvPr>
            <a:videoFile r:link="rId1"/>
          </p:nvPr>
        </p:nvPicPr>
        <p:blipFill>
          <a:blip r:embed="rId4"/>
          <a:stretch>
            <a:fillRect/>
          </a:stretch>
        </p:blipFill>
        <p:spPr>
          <a:xfrm>
            <a:off x="771378" y="420589"/>
            <a:ext cx="10649243" cy="6016822"/>
          </a:xfrm>
          <a:prstGeom prst="rect">
            <a:avLst/>
          </a:prstGeom>
        </p:spPr>
      </p:pic>
    </p:spTree>
    <p:extLst>
      <p:ext uri="{BB962C8B-B14F-4D97-AF65-F5344CB8AC3E}">
        <p14:creationId xmlns:p14="http://schemas.microsoft.com/office/powerpoint/2010/main" val="40394093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8BC775-7D61-8F4D-8844-2ADB6BC2CA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6315456" cy="6858000"/>
          </a:xfrm>
          <a:prstGeom prst="rect">
            <a:avLst/>
          </a:prstGeom>
        </p:spPr>
      </p:pic>
      <p:sp>
        <p:nvSpPr>
          <p:cNvPr id="4" name="TextBox 3">
            <a:extLst>
              <a:ext uri="{FF2B5EF4-FFF2-40B4-BE49-F238E27FC236}">
                <a16:creationId xmlns:a16="http://schemas.microsoft.com/office/drawing/2014/main" id="{1E9821D2-E1BF-C142-8692-27C5B2AB75EB}"/>
              </a:ext>
            </a:extLst>
          </p:cNvPr>
          <p:cNvSpPr txBox="1"/>
          <p:nvPr/>
        </p:nvSpPr>
        <p:spPr>
          <a:xfrm>
            <a:off x="298905" y="4259317"/>
            <a:ext cx="5626124" cy="1938992"/>
          </a:xfrm>
          <a:prstGeom prst="rect">
            <a:avLst/>
          </a:prstGeom>
          <a:noFill/>
        </p:spPr>
        <p:txBody>
          <a:bodyPr wrap="square" rtlCol="0">
            <a:spAutoFit/>
          </a:bodyPr>
          <a:lstStyle/>
          <a:p>
            <a:r>
              <a:rPr lang="en-US" sz="6000" dirty="0">
                <a:solidFill>
                  <a:schemeClr val="bg1"/>
                </a:solidFill>
                <a:latin typeface="Arial" panose="020B0604020202020204" pitchFamily="34" charset="0"/>
                <a:cs typeface="Arial" panose="020B0604020202020204" pitchFamily="34" charset="0"/>
              </a:rPr>
              <a:t>For Parents &amp; Guardians</a:t>
            </a:r>
            <a:endParaRPr lang="en-US" dirty="0">
              <a:solidFill>
                <a:schemeClr val="bg1"/>
              </a:solidFill>
              <a:latin typeface="Arial" panose="020B0604020202020204" pitchFamily="34" charset="0"/>
              <a:cs typeface="Arial" panose="020B0604020202020204" pitchFamily="34" charset="0"/>
            </a:endParaRPr>
          </a:p>
        </p:txBody>
      </p:sp>
      <p:pic>
        <p:nvPicPr>
          <p:cNvPr id="6" name="Picture 5" descr="A person sitting on a staircase&#10;&#10;Description automatically generated with medium confidence">
            <a:extLst>
              <a:ext uri="{FF2B5EF4-FFF2-40B4-BE49-F238E27FC236}">
                <a16:creationId xmlns:a16="http://schemas.microsoft.com/office/drawing/2014/main" id="{BB49F91B-A616-329C-33D6-35E757E12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455" y="-162912"/>
            <a:ext cx="5876545" cy="7836839"/>
          </a:xfrm>
          <a:prstGeom prst="rect">
            <a:avLst/>
          </a:prstGeom>
        </p:spPr>
      </p:pic>
    </p:spTree>
    <p:extLst>
      <p:ext uri="{BB962C8B-B14F-4D97-AF65-F5344CB8AC3E}">
        <p14:creationId xmlns:p14="http://schemas.microsoft.com/office/powerpoint/2010/main" val="7178557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SLCC Concurrent Enrollment for Parents">
            <a:hlinkClick r:id="" action="ppaction://media"/>
            <a:extLst>
              <a:ext uri="{FF2B5EF4-FFF2-40B4-BE49-F238E27FC236}">
                <a16:creationId xmlns:a16="http://schemas.microsoft.com/office/drawing/2014/main" id="{E896612F-2C11-66CE-79D0-4889040F7A71}"/>
              </a:ext>
            </a:extLst>
          </p:cNvPr>
          <p:cNvPicPr>
            <a:picLocks noRot="1" noChangeAspect="1"/>
          </p:cNvPicPr>
          <p:nvPr>
            <a:videoFile r:link="rId1"/>
          </p:nvPr>
        </p:nvPicPr>
        <p:blipFill>
          <a:blip r:embed="rId4"/>
          <a:stretch>
            <a:fillRect/>
          </a:stretch>
        </p:blipFill>
        <p:spPr>
          <a:xfrm>
            <a:off x="534572" y="286793"/>
            <a:ext cx="11127545" cy="6287063"/>
          </a:xfrm>
          <a:prstGeom prst="rect">
            <a:avLst/>
          </a:prstGeom>
        </p:spPr>
      </p:pic>
    </p:spTree>
    <p:extLst>
      <p:ext uri="{BB962C8B-B14F-4D97-AF65-F5344CB8AC3E}">
        <p14:creationId xmlns:p14="http://schemas.microsoft.com/office/powerpoint/2010/main" val="11030910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80BDBAFB-E2E3-CB29-0EB8-4ACA81C6A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973" y="0"/>
            <a:ext cx="8788580" cy="6858000"/>
          </a:xfrm>
          <a:prstGeom prst="rect">
            <a:avLst/>
          </a:prstGeom>
        </p:spPr>
      </p:pic>
      <p:pic>
        <p:nvPicPr>
          <p:cNvPr id="3" name="Picture 2">
            <a:extLst>
              <a:ext uri="{FF2B5EF4-FFF2-40B4-BE49-F238E27FC236}">
                <a16:creationId xmlns:a16="http://schemas.microsoft.com/office/drawing/2014/main" id="{528BC775-7D61-8F4D-8844-2ADB6BC2CAF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6315456" cy="6858000"/>
          </a:xfrm>
          <a:prstGeom prst="rect">
            <a:avLst/>
          </a:prstGeom>
        </p:spPr>
      </p:pic>
      <p:sp>
        <p:nvSpPr>
          <p:cNvPr id="4" name="TextBox 3">
            <a:extLst>
              <a:ext uri="{FF2B5EF4-FFF2-40B4-BE49-F238E27FC236}">
                <a16:creationId xmlns:a16="http://schemas.microsoft.com/office/drawing/2014/main" id="{1E9821D2-E1BF-C142-8692-27C5B2AB75EB}"/>
              </a:ext>
            </a:extLst>
          </p:cNvPr>
          <p:cNvSpPr txBox="1"/>
          <p:nvPr/>
        </p:nvSpPr>
        <p:spPr>
          <a:xfrm>
            <a:off x="298905" y="3429000"/>
            <a:ext cx="5626124" cy="2862322"/>
          </a:xfrm>
          <a:prstGeom prst="rect">
            <a:avLst/>
          </a:prstGeom>
          <a:noFill/>
        </p:spPr>
        <p:txBody>
          <a:bodyPr wrap="square" rtlCol="0">
            <a:spAutoFit/>
          </a:bodyPr>
          <a:lstStyle/>
          <a:p>
            <a:r>
              <a:rPr lang="en-US" sz="6000" dirty="0">
                <a:solidFill>
                  <a:schemeClr val="bg1"/>
                </a:solidFill>
                <a:latin typeface="Arial" panose="020B0604020202020204" pitchFamily="34" charset="0"/>
                <a:cs typeface="Arial" panose="020B0604020202020204" pitchFamily="34" charset="0"/>
              </a:rPr>
              <a:t>Semester #2 – Take CE to the Next Level</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9189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 walking outdoors on SLCC's Taylorsville campus during the fall">
            <a:extLst>
              <a:ext uri="{FF2B5EF4-FFF2-40B4-BE49-F238E27FC236}">
                <a16:creationId xmlns:a16="http://schemas.microsoft.com/office/drawing/2014/main" id="{02F2B60C-F962-7D44-9516-FA6B01BF8D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F517A90-A394-1B48-AEA7-BA17546F06B9}"/>
              </a:ext>
            </a:extLst>
          </p:cNvPr>
          <p:cNvSpPr txBox="1"/>
          <p:nvPr/>
        </p:nvSpPr>
        <p:spPr>
          <a:xfrm>
            <a:off x="406400" y="416317"/>
            <a:ext cx="11379200" cy="1015663"/>
          </a:xfrm>
          <a:prstGeom prst="rect">
            <a:avLst/>
          </a:prstGeom>
          <a:noFill/>
        </p:spPr>
        <p:txBody>
          <a:bodyPr wrap="square" rtlCol="0">
            <a:spAutoFit/>
          </a:bodyPr>
          <a:lstStyle/>
          <a:p>
            <a:pPr algn="ctr"/>
            <a:r>
              <a:rPr lang="en-US" sz="6000" dirty="0">
                <a:solidFill>
                  <a:schemeClr val="bg1"/>
                </a:solidFill>
                <a:latin typeface="Avenir" panose="02000503020000020003" pitchFamily="2" charset="0"/>
              </a:rPr>
              <a:t>Heading</a:t>
            </a:r>
            <a:endParaRPr lang="en-US" dirty="0">
              <a:solidFill>
                <a:schemeClr val="bg1"/>
              </a:solidFill>
            </a:endParaRPr>
          </a:p>
        </p:txBody>
      </p:sp>
      <p:sp>
        <p:nvSpPr>
          <p:cNvPr id="11" name="TextBox 10">
            <a:extLst>
              <a:ext uri="{FF2B5EF4-FFF2-40B4-BE49-F238E27FC236}">
                <a16:creationId xmlns:a16="http://schemas.microsoft.com/office/drawing/2014/main" id="{795D4D81-3F60-8640-8B1C-599FF16ADF9D}"/>
              </a:ext>
            </a:extLst>
          </p:cNvPr>
          <p:cNvSpPr txBox="1"/>
          <p:nvPr/>
        </p:nvSpPr>
        <p:spPr>
          <a:xfrm>
            <a:off x="481012" y="3257460"/>
            <a:ext cx="3422650" cy="400110"/>
          </a:xfrm>
          <a:prstGeom prst="rect">
            <a:avLst/>
          </a:prstGeom>
          <a:noFill/>
        </p:spPr>
        <p:txBody>
          <a:bodyPr wrap="square" rtlCol="0">
            <a:spAutoFit/>
          </a:bodyPr>
          <a:lstStyle/>
          <a:p>
            <a:pPr algn="just"/>
            <a:r>
              <a:rPr lang="en-US" sz="2000" dirty="0">
                <a:latin typeface="Avenir" panose="02000503020000020003" pitchFamily="2" charset="0"/>
              </a:rPr>
              <a:t>Body</a:t>
            </a:r>
          </a:p>
        </p:txBody>
      </p:sp>
      <p:sp>
        <p:nvSpPr>
          <p:cNvPr id="18" name="TextBox 17">
            <a:extLst>
              <a:ext uri="{FF2B5EF4-FFF2-40B4-BE49-F238E27FC236}">
                <a16:creationId xmlns:a16="http://schemas.microsoft.com/office/drawing/2014/main" id="{BFBB55A3-D0EC-4442-80D8-6EFCE995928D}"/>
              </a:ext>
            </a:extLst>
          </p:cNvPr>
          <p:cNvSpPr txBox="1"/>
          <p:nvPr/>
        </p:nvSpPr>
        <p:spPr>
          <a:xfrm>
            <a:off x="481013" y="379765"/>
            <a:ext cx="11150156"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To Find Out More &amp; Get Started</a:t>
            </a:r>
            <a:endParaRPr lang="en-US" sz="48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64FCE2C-698C-B24A-9A67-6A316D4FB5CF}"/>
              </a:ext>
            </a:extLst>
          </p:cNvPr>
          <p:cNvSpPr txBox="1"/>
          <p:nvPr/>
        </p:nvSpPr>
        <p:spPr>
          <a:xfrm>
            <a:off x="4259073" y="1842915"/>
            <a:ext cx="3519424"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Contact</a:t>
            </a:r>
          </a:p>
        </p:txBody>
      </p:sp>
      <p:sp>
        <p:nvSpPr>
          <p:cNvPr id="20" name="TextBox 19">
            <a:extLst>
              <a:ext uri="{FF2B5EF4-FFF2-40B4-BE49-F238E27FC236}">
                <a16:creationId xmlns:a16="http://schemas.microsoft.com/office/drawing/2014/main" id="{1960CE9F-FC6B-9846-B3D1-00CA9A39A586}"/>
              </a:ext>
            </a:extLst>
          </p:cNvPr>
          <p:cNvSpPr txBox="1"/>
          <p:nvPr/>
        </p:nvSpPr>
        <p:spPr>
          <a:xfrm>
            <a:off x="4259072" y="2446414"/>
            <a:ext cx="351942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[CONTACT INFO]</a:t>
            </a:r>
          </a:p>
        </p:txBody>
      </p:sp>
    </p:spTree>
    <p:extLst>
      <p:ext uri="{BB962C8B-B14F-4D97-AF65-F5344CB8AC3E}">
        <p14:creationId xmlns:p14="http://schemas.microsoft.com/office/powerpoint/2010/main" val="4165211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CC student athletes walking outdoors on SLCC's Taylorsville campus">
            <a:extLst>
              <a:ext uri="{FF2B5EF4-FFF2-40B4-BE49-F238E27FC236}">
                <a16:creationId xmlns:a16="http://schemas.microsoft.com/office/drawing/2014/main" id="{1C867E4E-0A1B-9547-854A-EB7872561D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BAB78CF-D89A-9141-BA43-20DE745786EC}"/>
              </a:ext>
            </a:extLst>
          </p:cNvPr>
          <p:cNvSpPr txBox="1"/>
          <p:nvPr/>
        </p:nvSpPr>
        <p:spPr>
          <a:xfrm>
            <a:off x="560832" y="501685"/>
            <a:ext cx="11118405" cy="954107"/>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Single Class / Double Credit</a:t>
            </a:r>
          </a:p>
          <a:p>
            <a:pPr algn="ctr"/>
            <a:r>
              <a:rPr lang="en-US" sz="1600" dirty="0">
                <a:latin typeface="Arial" panose="020B0604020202020204" pitchFamily="34" charset="0"/>
                <a:cs typeface="Arial" panose="020B0604020202020204" pitchFamily="34" charset="0"/>
              </a:rPr>
              <a:t>When you take a CE class you are considered both a college student and a high school student</a:t>
            </a:r>
          </a:p>
        </p:txBody>
      </p:sp>
      <p:sp>
        <p:nvSpPr>
          <p:cNvPr id="8" name="TextBox 7">
            <a:extLst>
              <a:ext uri="{FF2B5EF4-FFF2-40B4-BE49-F238E27FC236}">
                <a16:creationId xmlns:a16="http://schemas.microsoft.com/office/drawing/2014/main" id="{86A2F7D6-28E7-B548-A05E-7314CF73BA1F}"/>
              </a:ext>
            </a:extLst>
          </p:cNvPr>
          <p:cNvSpPr txBox="1"/>
          <p:nvPr/>
        </p:nvSpPr>
        <p:spPr>
          <a:xfrm>
            <a:off x="207265" y="3510565"/>
            <a:ext cx="3255463"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High School Credit</a:t>
            </a:r>
          </a:p>
        </p:txBody>
      </p:sp>
      <p:sp>
        <p:nvSpPr>
          <p:cNvPr id="9" name="TextBox 8">
            <a:extLst>
              <a:ext uri="{FF2B5EF4-FFF2-40B4-BE49-F238E27FC236}">
                <a16:creationId xmlns:a16="http://schemas.microsoft.com/office/drawing/2014/main" id="{D4199C25-C0A9-1641-BC36-6E3D41079D4D}"/>
              </a:ext>
            </a:extLst>
          </p:cNvPr>
          <p:cNvSpPr txBox="1"/>
          <p:nvPr/>
        </p:nvSpPr>
        <p:spPr>
          <a:xfrm>
            <a:off x="207265" y="3061888"/>
            <a:ext cx="2474975"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CE gives you </a:t>
            </a:r>
          </a:p>
        </p:txBody>
      </p:sp>
      <p:sp>
        <p:nvSpPr>
          <p:cNvPr id="10" name="TextBox 9">
            <a:extLst>
              <a:ext uri="{FF2B5EF4-FFF2-40B4-BE49-F238E27FC236}">
                <a16:creationId xmlns:a16="http://schemas.microsoft.com/office/drawing/2014/main" id="{7C778B00-D205-CB4F-9C67-92BB6B3AB5F9}"/>
              </a:ext>
            </a:extLst>
          </p:cNvPr>
          <p:cNvSpPr txBox="1"/>
          <p:nvPr/>
        </p:nvSpPr>
        <p:spPr>
          <a:xfrm>
            <a:off x="8904158" y="3588533"/>
            <a:ext cx="3080580" cy="523220"/>
          </a:xfrm>
          <a:prstGeom prst="rect">
            <a:avLst/>
          </a:prstGeom>
          <a:noFill/>
        </p:spPr>
        <p:txBody>
          <a:bodyPr wrap="square" rtlCol="0">
            <a:spAutoFit/>
          </a:bodyPr>
          <a:lstStyle/>
          <a:p>
            <a:pPr algn="r"/>
            <a:r>
              <a:rPr lang="en-US" sz="2800" dirty="0">
                <a:solidFill>
                  <a:schemeClr val="bg1"/>
                </a:solidFill>
                <a:latin typeface="Arial" panose="020B0604020202020204" pitchFamily="34" charset="0"/>
                <a:cs typeface="Arial" panose="020B0604020202020204" pitchFamily="34" charset="0"/>
              </a:rPr>
              <a:t>College Credit</a:t>
            </a:r>
          </a:p>
        </p:txBody>
      </p:sp>
      <p:sp>
        <p:nvSpPr>
          <p:cNvPr id="11" name="TextBox 10">
            <a:extLst>
              <a:ext uri="{FF2B5EF4-FFF2-40B4-BE49-F238E27FC236}">
                <a16:creationId xmlns:a16="http://schemas.microsoft.com/office/drawing/2014/main" id="{4340F24C-7DEB-E941-A473-A9D25AFA50AA}"/>
              </a:ext>
            </a:extLst>
          </p:cNvPr>
          <p:cNvSpPr txBox="1"/>
          <p:nvPr/>
        </p:nvSpPr>
        <p:spPr>
          <a:xfrm>
            <a:off x="9509760" y="3142655"/>
            <a:ext cx="2474975" cy="400110"/>
          </a:xfrm>
          <a:prstGeom prst="rect">
            <a:avLst/>
          </a:prstGeom>
          <a:noFill/>
        </p:spPr>
        <p:txBody>
          <a:bodyPr wrap="square" rtlCol="0">
            <a:spAutoFit/>
          </a:bodyPr>
          <a:lstStyle/>
          <a:p>
            <a:pPr algn="r"/>
            <a:r>
              <a:rPr lang="en-US" sz="2000" dirty="0">
                <a:solidFill>
                  <a:schemeClr val="bg1"/>
                </a:solidFill>
                <a:latin typeface="Arial" panose="020B0604020202020204" pitchFamily="34" charset="0"/>
                <a:cs typeface="Arial" panose="020B0604020202020204" pitchFamily="34" charset="0"/>
              </a:rPr>
              <a:t>CE gives you</a:t>
            </a:r>
          </a:p>
        </p:txBody>
      </p:sp>
    </p:spTree>
    <p:extLst>
      <p:ext uri="{BB962C8B-B14F-4D97-AF65-F5344CB8AC3E}">
        <p14:creationId xmlns:p14="http://schemas.microsoft.com/office/powerpoint/2010/main" val="420227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CC student in regalia holding up a diploma at commencement">
            <a:extLst>
              <a:ext uri="{FF2B5EF4-FFF2-40B4-BE49-F238E27FC236}">
                <a16:creationId xmlns:a16="http://schemas.microsoft.com/office/drawing/2014/main" id="{CFE58661-A3BF-6342-837C-C7848456DF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33912D83-E13A-6A4F-BC76-927BE0507AAE}"/>
              </a:ext>
            </a:extLst>
          </p:cNvPr>
          <p:cNvSpPr txBox="1"/>
          <p:nvPr/>
        </p:nvSpPr>
        <p:spPr>
          <a:xfrm>
            <a:off x="406401" y="379765"/>
            <a:ext cx="5201919"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Save Your Family $$$</a:t>
            </a:r>
            <a:endParaRPr lang="en-US" sz="48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593B4E6-96B8-2B40-A499-41F3394879CD}"/>
              </a:ext>
            </a:extLst>
          </p:cNvPr>
          <p:cNvSpPr txBox="1"/>
          <p:nvPr/>
        </p:nvSpPr>
        <p:spPr>
          <a:xfrm>
            <a:off x="406400" y="1532971"/>
            <a:ext cx="520191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$15 vs. $600+ for Tuition</a:t>
            </a:r>
          </a:p>
        </p:txBody>
      </p:sp>
      <p:sp>
        <p:nvSpPr>
          <p:cNvPr id="13" name="TextBox 12">
            <a:extLst>
              <a:ext uri="{FF2B5EF4-FFF2-40B4-BE49-F238E27FC236}">
                <a16:creationId xmlns:a16="http://schemas.microsoft.com/office/drawing/2014/main" id="{C8805D4F-BD51-924F-B051-B7F1C5CE6C92}"/>
              </a:ext>
            </a:extLst>
          </p:cNvPr>
          <p:cNvSpPr txBox="1"/>
          <p:nvPr/>
        </p:nvSpPr>
        <p:spPr>
          <a:xfrm>
            <a:off x="406400" y="2136470"/>
            <a:ext cx="5201918"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Each CE class you take saves you and your family hundreds of dollars and gets you closer to graduation IF you work with your counselor to take the right CE classes.</a:t>
            </a:r>
          </a:p>
        </p:txBody>
      </p:sp>
    </p:spTree>
    <p:extLst>
      <p:ext uri="{BB962C8B-B14F-4D97-AF65-F5344CB8AC3E}">
        <p14:creationId xmlns:p14="http://schemas.microsoft.com/office/powerpoint/2010/main" val="2507259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CC students work outdoors on an electrical pole">
            <a:extLst>
              <a:ext uri="{FF2B5EF4-FFF2-40B4-BE49-F238E27FC236}">
                <a16:creationId xmlns:a16="http://schemas.microsoft.com/office/drawing/2014/main" id="{AF667D79-3127-0A4F-B4A8-5240B57A28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ADACC99-8ADE-C241-8EA4-40878C94BEC5}"/>
              </a:ext>
            </a:extLst>
          </p:cNvPr>
          <p:cNvSpPr txBox="1"/>
          <p:nvPr/>
        </p:nvSpPr>
        <p:spPr>
          <a:xfrm>
            <a:off x="406401" y="379765"/>
            <a:ext cx="5201919"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Get To Work Sooner</a:t>
            </a:r>
            <a:endParaRPr lang="en-US" sz="48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C58B1BD-3718-A748-AE79-22FF8936E390}"/>
              </a:ext>
            </a:extLst>
          </p:cNvPr>
          <p:cNvSpPr txBox="1"/>
          <p:nvPr/>
        </p:nvSpPr>
        <p:spPr>
          <a:xfrm>
            <a:off x="406400" y="1532971"/>
            <a:ext cx="520191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College Takes Time</a:t>
            </a:r>
          </a:p>
        </p:txBody>
      </p:sp>
      <p:sp>
        <p:nvSpPr>
          <p:cNvPr id="6" name="TextBox 5">
            <a:extLst>
              <a:ext uri="{FF2B5EF4-FFF2-40B4-BE49-F238E27FC236}">
                <a16:creationId xmlns:a16="http://schemas.microsoft.com/office/drawing/2014/main" id="{D0FD7DA5-EB29-2D42-8F32-9BF8C5FF8001}"/>
              </a:ext>
            </a:extLst>
          </p:cNvPr>
          <p:cNvSpPr txBox="1"/>
          <p:nvPr/>
        </p:nvSpPr>
        <p:spPr>
          <a:xfrm>
            <a:off x="406400" y="2136470"/>
            <a:ext cx="5201918"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If you work with your counselor to take the right CE classes, you can knock months or years off the time it takes you to get your college degree, and get a high paying job sooner. </a:t>
            </a:r>
          </a:p>
        </p:txBody>
      </p:sp>
    </p:spTree>
    <p:extLst>
      <p:ext uri="{BB962C8B-B14F-4D97-AF65-F5344CB8AC3E}">
        <p14:creationId xmlns:p14="http://schemas.microsoft.com/office/powerpoint/2010/main" val="2560943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oup of diverse SLCC students in branded apparel outside the South City campus">
            <a:extLst>
              <a:ext uri="{FF2B5EF4-FFF2-40B4-BE49-F238E27FC236}">
                <a16:creationId xmlns:a16="http://schemas.microsoft.com/office/drawing/2014/main" id="{6AA9AAEB-4ABC-B342-9BD4-D84B77BC93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51504"/>
          <a:stretch/>
        </p:blipFill>
        <p:spPr>
          <a:xfrm>
            <a:off x="0" y="0"/>
            <a:ext cx="12192000" cy="3325834"/>
          </a:xfrm>
          <a:prstGeom prst="rect">
            <a:avLst/>
          </a:prstGeom>
        </p:spPr>
      </p:pic>
      <p:sp>
        <p:nvSpPr>
          <p:cNvPr id="4" name="TextBox 3">
            <a:extLst>
              <a:ext uri="{FF2B5EF4-FFF2-40B4-BE49-F238E27FC236}">
                <a16:creationId xmlns:a16="http://schemas.microsoft.com/office/drawing/2014/main" id="{895B8771-54FB-EB4C-8D34-66E23629AED7}"/>
              </a:ext>
            </a:extLst>
          </p:cNvPr>
          <p:cNvSpPr txBox="1"/>
          <p:nvPr/>
        </p:nvSpPr>
        <p:spPr>
          <a:xfrm>
            <a:off x="9944076" y="4368642"/>
            <a:ext cx="1958492"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Pass Rate</a:t>
            </a:r>
          </a:p>
        </p:txBody>
      </p:sp>
      <p:sp>
        <p:nvSpPr>
          <p:cNvPr id="5" name="TextBox 4">
            <a:extLst>
              <a:ext uri="{FF2B5EF4-FFF2-40B4-BE49-F238E27FC236}">
                <a16:creationId xmlns:a16="http://schemas.microsoft.com/office/drawing/2014/main" id="{1AC313E0-A1E8-344E-893F-9B65DD104569}"/>
              </a:ext>
            </a:extLst>
          </p:cNvPr>
          <p:cNvSpPr txBox="1"/>
          <p:nvPr/>
        </p:nvSpPr>
        <p:spPr>
          <a:xfrm>
            <a:off x="9944075" y="4972141"/>
            <a:ext cx="1847446"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AP has a 60% average pass rate, CE has an 80% pass rate</a:t>
            </a:r>
          </a:p>
        </p:txBody>
      </p:sp>
      <p:sp>
        <p:nvSpPr>
          <p:cNvPr id="6" name="TextBox 5">
            <a:extLst>
              <a:ext uri="{FF2B5EF4-FFF2-40B4-BE49-F238E27FC236}">
                <a16:creationId xmlns:a16="http://schemas.microsoft.com/office/drawing/2014/main" id="{833B3B11-7C71-2047-A4FA-595196B4FFE3}"/>
              </a:ext>
            </a:extLst>
          </p:cNvPr>
          <p:cNvSpPr txBox="1"/>
          <p:nvPr/>
        </p:nvSpPr>
        <p:spPr>
          <a:xfrm>
            <a:off x="2608312" y="4288363"/>
            <a:ext cx="252730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Transferability</a:t>
            </a:r>
          </a:p>
        </p:txBody>
      </p:sp>
      <p:sp>
        <p:nvSpPr>
          <p:cNvPr id="7" name="TextBox 6">
            <a:extLst>
              <a:ext uri="{FF2B5EF4-FFF2-40B4-BE49-F238E27FC236}">
                <a16:creationId xmlns:a16="http://schemas.microsoft.com/office/drawing/2014/main" id="{EA692288-B1E1-634D-8606-71DBDA54D878}"/>
              </a:ext>
            </a:extLst>
          </p:cNvPr>
          <p:cNvSpPr txBox="1"/>
          <p:nvPr/>
        </p:nvSpPr>
        <p:spPr>
          <a:xfrm>
            <a:off x="2608311" y="4891862"/>
            <a:ext cx="2298742"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AP and CE credits transfer equally as well to colleges and universities</a:t>
            </a:r>
          </a:p>
        </p:txBody>
      </p:sp>
      <p:sp>
        <p:nvSpPr>
          <p:cNvPr id="8" name="TextBox 7">
            <a:extLst>
              <a:ext uri="{FF2B5EF4-FFF2-40B4-BE49-F238E27FC236}">
                <a16:creationId xmlns:a16="http://schemas.microsoft.com/office/drawing/2014/main" id="{E37A4276-CA46-2340-9B8E-74C22A9813CD}"/>
              </a:ext>
            </a:extLst>
          </p:cNvPr>
          <p:cNvSpPr txBox="1"/>
          <p:nvPr/>
        </p:nvSpPr>
        <p:spPr>
          <a:xfrm>
            <a:off x="5308754" y="4288363"/>
            <a:ext cx="1582501"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Duration</a:t>
            </a:r>
          </a:p>
        </p:txBody>
      </p:sp>
      <p:sp>
        <p:nvSpPr>
          <p:cNvPr id="9" name="TextBox 8">
            <a:extLst>
              <a:ext uri="{FF2B5EF4-FFF2-40B4-BE49-F238E27FC236}">
                <a16:creationId xmlns:a16="http://schemas.microsoft.com/office/drawing/2014/main" id="{4612D45E-F06F-824B-8202-B8F6346678A3}"/>
              </a:ext>
            </a:extLst>
          </p:cNvPr>
          <p:cNvSpPr txBox="1"/>
          <p:nvPr/>
        </p:nvSpPr>
        <p:spPr>
          <a:xfrm>
            <a:off x="5308753" y="4891862"/>
            <a:ext cx="1958492"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AP classes take one year to complete, most CE classes one semester</a:t>
            </a:r>
          </a:p>
        </p:txBody>
      </p:sp>
      <p:sp>
        <p:nvSpPr>
          <p:cNvPr id="10" name="TextBox 9">
            <a:extLst>
              <a:ext uri="{FF2B5EF4-FFF2-40B4-BE49-F238E27FC236}">
                <a16:creationId xmlns:a16="http://schemas.microsoft.com/office/drawing/2014/main" id="{28BEF00C-2FAE-9E49-AD6B-EB68F934FB9D}"/>
              </a:ext>
            </a:extLst>
          </p:cNvPr>
          <p:cNvSpPr txBox="1"/>
          <p:nvPr/>
        </p:nvSpPr>
        <p:spPr>
          <a:xfrm>
            <a:off x="560832" y="3325834"/>
            <a:ext cx="11081826"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AP or CE What’s the Difference?</a:t>
            </a:r>
            <a:endParaRPr lang="en-US" sz="48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F15F088-AB46-3B43-A210-0CFAA4E8E817}"/>
              </a:ext>
            </a:extLst>
          </p:cNvPr>
          <p:cNvSpPr/>
          <p:nvPr/>
        </p:nvSpPr>
        <p:spPr>
          <a:xfrm>
            <a:off x="0" y="6715593"/>
            <a:ext cx="12192000" cy="142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CEAFC16-7340-E548-89F8-A6F63DFC1138}"/>
              </a:ext>
            </a:extLst>
          </p:cNvPr>
          <p:cNvSpPr txBox="1"/>
          <p:nvPr/>
        </p:nvSpPr>
        <p:spPr>
          <a:xfrm>
            <a:off x="7668947" y="4288363"/>
            <a:ext cx="1077798"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Cost</a:t>
            </a:r>
          </a:p>
        </p:txBody>
      </p:sp>
      <p:sp>
        <p:nvSpPr>
          <p:cNvPr id="12" name="TextBox 11">
            <a:extLst>
              <a:ext uri="{FF2B5EF4-FFF2-40B4-BE49-F238E27FC236}">
                <a16:creationId xmlns:a16="http://schemas.microsoft.com/office/drawing/2014/main" id="{6D62C747-411D-5341-8D03-FF1BC09F3F3E}"/>
              </a:ext>
            </a:extLst>
          </p:cNvPr>
          <p:cNvSpPr txBox="1"/>
          <p:nvPr/>
        </p:nvSpPr>
        <p:spPr>
          <a:xfrm>
            <a:off x="7668945" y="4891862"/>
            <a:ext cx="1873431"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AP classes cost $90+ per exam, CE $5 per credit (usually $15)</a:t>
            </a:r>
          </a:p>
        </p:txBody>
      </p:sp>
      <p:sp>
        <p:nvSpPr>
          <p:cNvPr id="13" name="TextBox 12">
            <a:extLst>
              <a:ext uri="{FF2B5EF4-FFF2-40B4-BE49-F238E27FC236}">
                <a16:creationId xmlns:a16="http://schemas.microsoft.com/office/drawing/2014/main" id="{EE15E4D7-0E3B-4D4E-90F6-D06EA9F7518B}"/>
              </a:ext>
            </a:extLst>
          </p:cNvPr>
          <p:cNvSpPr txBox="1"/>
          <p:nvPr/>
        </p:nvSpPr>
        <p:spPr>
          <a:xfrm>
            <a:off x="333180" y="4284899"/>
            <a:ext cx="1521053"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Delivery</a:t>
            </a:r>
          </a:p>
        </p:txBody>
      </p:sp>
      <p:sp>
        <p:nvSpPr>
          <p:cNvPr id="14" name="TextBox 13">
            <a:extLst>
              <a:ext uri="{FF2B5EF4-FFF2-40B4-BE49-F238E27FC236}">
                <a16:creationId xmlns:a16="http://schemas.microsoft.com/office/drawing/2014/main" id="{E2B1F477-AB94-EF48-A5C0-CB441BC59FBB}"/>
              </a:ext>
            </a:extLst>
          </p:cNvPr>
          <p:cNvSpPr txBox="1"/>
          <p:nvPr/>
        </p:nvSpPr>
        <p:spPr>
          <a:xfrm>
            <a:off x="333180" y="4874323"/>
            <a:ext cx="1873432"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AP credit is based on your exam score, CE on the grade you get</a:t>
            </a:r>
          </a:p>
        </p:txBody>
      </p:sp>
    </p:spTree>
    <p:extLst>
      <p:ext uri="{BB962C8B-B14F-4D97-AF65-F5344CB8AC3E}">
        <p14:creationId xmlns:p14="http://schemas.microsoft.com/office/powerpoint/2010/main" val="2068134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CC student operates a camera in film class">
            <a:extLst>
              <a:ext uri="{FF2B5EF4-FFF2-40B4-BE49-F238E27FC236}">
                <a16:creationId xmlns:a16="http://schemas.microsoft.com/office/drawing/2014/main" id="{F786F818-1459-B040-8A39-344DBDE204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448AEB0C-4114-454F-AE29-6715C837C8C0}"/>
              </a:ext>
            </a:extLst>
          </p:cNvPr>
          <p:cNvSpPr txBox="1"/>
          <p:nvPr/>
        </p:nvSpPr>
        <p:spPr>
          <a:xfrm>
            <a:off x="6175450" y="3429000"/>
            <a:ext cx="5626124" cy="1938992"/>
          </a:xfrm>
          <a:prstGeom prst="rect">
            <a:avLst/>
          </a:prstGeom>
          <a:noFill/>
        </p:spPr>
        <p:txBody>
          <a:bodyPr wrap="square" rtlCol="0">
            <a:spAutoFit/>
          </a:bodyPr>
          <a:lstStyle/>
          <a:p>
            <a:r>
              <a:rPr lang="en-US" sz="6000" dirty="0">
                <a:solidFill>
                  <a:schemeClr val="bg1"/>
                </a:solidFill>
                <a:latin typeface="Arial" panose="020B0604020202020204" pitchFamily="34" charset="0"/>
                <a:cs typeface="Arial" panose="020B0604020202020204" pitchFamily="34" charset="0"/>
              </a:rPr>
              <a:t>Requirements to Participate</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53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a SLCC male soccer player in a field; photo is inside a large &quot;SL&quot; logo">
            <a:extLst>
              <a:ext uri="{FF2B5EF4-FFF2-40B4-BE49-F238E27FC236}">
                <a16:creationId xmlns:a16="http://schemas.microsoft.com/office/drawing/2014/main" id="{2A08B81D-3DF2-3A48-96D2-480640E0B6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76B9C80-456A-E148-807A-19765F396678}"/>
              </a:ext>
            </a:extLst>
          </p:cNvPr>
          <p:cNvSpPr txBox="1"/>
          <p:nvPr/>
        </p:nvSpPr>
        <p:spPr>
          <a:xfrm>
            <a:off x="5514848" y="782101"/>
            <a:ext cx="6116319"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Participation Requirements</a:t>
            </a:r>
          </a:p>
        </p:txBody>
      </p:sp>
      <p:sp>
        <p:nvSpPr>
          <p:cNvPr id="5" name="TextBox 4">
            <a:extLst>
              <a:ext uri="{FF2B5EF4-FFF2-40B4-BE49-F238E27FC236}">
                <a16:creationId xmlns:a16="http://schemas.microsoft.com/office/drawing/2014/main" id="{375210AF-50A7-D142-86AC-A3D05F5D6F6F}"/>
              </a:ext>
            </a:extLst>
          </p:cNvPr>
          <p:cNvSpPr txBox="1"/>
          <p:nvPr/>
        </p:nvSpPr>
        <p:spPr>
          <a:xfrm>
            <a:off x="5514848" y="1935307"/>
            <a:ext cx="6116318"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You need the following:</a:t>
            </a:r>
          </a:p>
        </p:txBody>
      </p:sp>
      <p:sp>
        <p:nvSpPr>
          <p:cNvPr id="6" name="TextBox 5">
            <a:extLst>
              <a:ext uri="{FF2B5EF4-FFF2-40B4-BE49-F238E27FC236}">
                <a16:creationId xmlns:a16="http://schemas.microsoft.com/office/drawing/2014/main" id="{E9087236-81E4-3044-BB64-A99557242F0F}"/>
              </a:ext>
            </a:extLst>
          </p:cNvPr>
          <p:cNvSpPr txBox="1"/>
          <p:nvPr/>
        </p:nvSpPr>
        <p:spPr>
          <a:xfrm>
            <a:off x="5514847" y="2538806"/>
            <a:ext cx="6116318" cy="1754326"/>
          </a:xfrm>
          <a:prstGeom prst="rect">
            <a:avLst/>
          </a:prstGeom>
          <a:noFill/>
        </p:spPr>
        <p:txBody>
          <a:bodyPr wrap="square" rtlCol="0">
            <a:spAutoFit/>
          </a:bodyPr>
          <a:lstStyle/>
          <a:p>
            <a:pPr marL="457200" indent="-457200">
              <a:buAutoNum type="arabicPeriod"/>
            </a:pPr>
            <a:r>
              <a:rPr lang="en-US" dirty="0">
                <a:latin typeface="Arial" panose="020B0604020202020204" pitchFamily="34" charset="0"/>
                <a:cs typeface="Arial" panose="020B0604020202020204" pitchFamily="34" charset="0"/>
              </a:rPr>
              <a:t>A 3.0 GPA or better OR a counselor or instructor recommendation.</a:t>
            </a:r>
          </a:p>
          <a:p>
            <a:pPr marL="457200" indent="-457200">
              <a:buAutoNum type="arabicPeriod"/>
            </a:pPr>
            <a:r>
              <a:rPr lang="en-US" dirty="0">
                <a:latin typeface="Arial" panose="020B0604020202020204" pitchFamily="34" charset="0"/>
                <a:cs typeface="Arial" panose="020B0604020202020204" pitchFamily="34" charset="0"/>
              </a:rPr>
              <a:t>A good attendance record.</a:t>
            </a:r>
          </a:p>
          <a:p>
            <a:pPr marL="457200" indent="-457200">
              <a:buAutoNum type="arabicPeriod"/>
            </a:pPr>
            <a:r>
              <a:rPr lang="en-US" dirty="0">
                <a:latin typeface="Arial" panose="020B0604020202020204" pitchFamily="34" charset="0"/>
                <a:cs typeface="Arial" panose="020B0604020202020204" pitchFamily="34" charset="0"/>
              </a:rPr>
              <a:t>Motivation to do your best. </a:t>
            </a:r>
          </a:p>
          <a:p>
            <a:pPr marL="457200" indent="-457200">
              <a:buAutoNum type="arabicPeriod"/>
            </a:pPr>
            <a:r>
              <a:rPr lang="en-US" dirty="0">
                <a:latin typeface="Arial" panose="020B0604020202020204" pitchFamily="34" charset="0"/>
                <a:cs typeface="Arial" panose="020B0604020202020204" pitchFamily="34" charset="0"/>
              </a:rPr>
              <a:t>Some classes may have prerequisites you will have to meet.</a:t>
            </a:r>
          </a:p>
        </p:txBody>
      </p:sp>
      <p:sp>
        <p:nvSpPr>
          <p:cNvPr id="2" name="Rectangle 1">
            <a:extLst>
              <a:ext uri="{FF2B5EF4-FFF2-40B4-BE49-F238E27FC236}">
                <a16:creationId xmlns:a16="http://schemas.microsoft.com/office/drawing/2014/main" id="{F65DF768-8A95-054A-90C7-3F6CC54325B4}"/>
              </a:ext>
            </a:extLst>
          </p:cNvPr>
          <p:cNvSpPr/>
          <p:nvPr/>
        </p:nvSpPr>
        <p:spPr>
          <a:xfrm>
            <a:off x="5857875" y="4829180"/>
            <a:ext cx="6486525" cy="1389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E71A4DB-98C3-AD4F-BFBA-21CD1BE73316}"/>
              </a:ext>
            </a:extLst>
          </p:cNvPr>
          <p:cNvSpPr txBox="1"/>
          <p:nvPr/>
        </p:nvSpPr>
        <p:spPr>
          <a:xfrm>
            <a:off x="6096000" y="4995171"/>
            <a:ext cx="5844048" cy="1015663"/>
          </a:xfrm>
          <a:prstGeom prst="rect">
            <a:avLst/>
          </a:prstGeom>
          <a:noFill/>
        </p:spPr>
        <p:txBody>
          <a:bodyPr wrap="square" rtlCol="0">
            <a:spAutoFit/>
          </a:bodyPr>
          <a:lstStyle/>
          <a:p>
            <a:r>
              <a:rPr lang="en-US" sz="2000" i="1" dirty="0">
                <a:solidFill>
                  <a:schemeClr val="bg1"/>
                </a:solidFill>
                <a:latin typeface="Arial" panose="020B0604020202020204" pitchFamily="34" charset="0"/>
                <a:cs typeface="Arial" panose="020B0604020202020204" pitchFamily="34" charset="0"/>
              </a:rPr>
              <a:t>In CE classes you are expected to be responsible like an adult college student, attend class, meet deadlines, and own your schedule. </a:t>
            </a:r>
          </a:p>
        </p:txBody>
      </p:sp>
    </p:spTree>
    <p:extLst>
      <p:ext uri="{BB962C8B-B14F-4D97-AF65-F5344CB8AC3E}">
        <p14:creationId xmlns:p14="http://schemas.microsoft.com/office/powerpoint/2010/main" val="1245961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41D38BB-2735-574A-B037-7B08FAC3BC45}"/>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0999F181-5740-A44D-B23C-D4727BCF0AEA}"/>
              </a:ext>
            </a:extLst>
          </p:cNvPr>
          <p:cNvSpPr txBox="1"/>
          <p:nvPr/>
        </p:nvSpPr>
        <p:spPr>
          <a:xfrm>
            <a:off x="8243350" y="4082401"/>
            <a:ext cx="3022774"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Pay Tuition</a:t>
            </a:r>
          </a:p>
        </p:txBody>
      </p:sp>
      <p:sp>
        <p:nvSpPr>
          <p:cNvPr id="9" name="TextBox 8">
            <a:extLst>
              <a:ext uri="{FF2B5EF4-FFF2-40B4-BE49-F238E27FC236}">
                <a16:creationId xmlns:a16="http://schemas.microsoft.com/office/drawing/2014/main" id="{1C31B537-BA68-C34A-9939-61BEA186C2CD}"/>
              </a:ext>
            </a:extLst>
          </p:cNvPr>
          <p:cNvSpPr txBox="1"/>
          <p:nvPr/>
        </p:nvSpPr>
        <p:spPr>
          <a:xfrm>
            <a:off x="928150" y="379765"/>
            <a:ext cx="10337974"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The 3 Steps You Will Need to Do Yourself</a:t>
            </a:r>
            <a:endParaRPr lang="en-US" sz="4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EE48A06-AB38-A044-9E01-552BF691E804}"/>
              </a:ext>
            </a:extLst>
          </p:cNvPr>
          <p:cNvSpPr txBox="1"/>
          <p:nvPr/>
        </p:nvSpPr>
        <p:spPr>
          <a:xfrm>
            <a:off x="4585750" y="4094247"/>
            <a:ext cx="3022774"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Register</a:t>
            </a:r>
          </a:p>
        </p:txBody>
      </p:sp>
      <p:sp>
        <p:nvSpPr>
          <p:cNvPr id="11" name="TextBox 10">
            <a:extLst>
              <a:ext uri="{FF2B5EF4-FFF2-40B4-BE49-F238E27FC236}">
                <a16:creationId xmlns:a16="http://schemas.microsoft.com/office/drawing/2014/main" id="{CD15C9AE-9B3C-A44D-B062-1120F42E237C}"/>
              </a:ext>
            </a:extLst>
          </p:cNvPr>
          <p:cNvSpPr txBox="1"/>
          <p:nvPr/>
        </p:nvSpPr>
        <p:spPr>
          <a:xfrm>
            <a:off x="928150" y="4094247"/>
            <a:ext cx="3022774"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Admission</a:t>
            </a:r>
          </a:p>
        </p:txBody>
      </p:sp>
      <p:sp>
        <p:nvSpPr>
          <p:cNvPr id="12" name="TextBox 11">
            <a:extLst>
              <a:ext uri="{FF2B5EF4-FFF2-40B4-BE49-F238E27FC236}">
                <a16:creationId xmlns:a16="http://schemas.microsoft.com/office/drawing/2014/main" id="{92F8D30A-5E5D-804C-BA4B-88123D8A0DAA}"/>
              </a:ext>
            </a:extLst>
          </p:cNvPr>
          <p:cNvSpPr txBox="1"/>
          <p:nvPr/>
        </p:nvSpPr>
        <p:spPr>
          <a:xfrm>
            <a:off x="928150" y="4625189"/>
            <a:ext cx="3022774" cy="1477328"/>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 Only Once - </a:t>
            </a:r>
          </a:p>
          <a:p>
            <a:pPr algn="ctr"/>
            <a:r>
              <a:rPr lang="en-US" dirty="0">
                <a:latin typeface="Arial" panose="020B0604020202020204" pitchFamily="34" charset="0"/>
                <a:cs typeface="Arial" panose="020B0604020202020204" pitchFamily="34" charset="0"/>
              </a:rPr>
              <a:t>Become a SLCC college student by completing the SLCC admission application.</a:t>
            </a:r>
          </a:p>
        </p:txBody>
      </p:sp>
      <p:sp>
        <p:nvSpPr>
          <p:cNvPr id="13" name="TextBox 12">
            <a:extLst>
              <a:ext uri="{FF2B5EF4-FFF2-40B4-BE49-F238E27FC236}">
                <a16:creationId xmlns:a16="http://schemas.microsoft.com/office/drawing/2014/main" id="{F4E0FEDC-7A6C-4546-A1C2-051C0C305472}"/>
              </a:ext>
            </a:extLst>
          </p:cNvPr>
          <p:cNvSpPr txBox="1"/>
          <p:nvPr/>
        </p:nvSpPr>
        <p:spPr>
          <a:xfrm>
            <a:off x="4585750" y="4625189"/>
            <a:ext cx="3022774" cy="1200329"/>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 Each Semester -</a:t>
            </a:r>
          </a:p>
          <a:p>
            <a:pPr algn="ctr"/>
            <a:r>
              <a:rPr lang="en-US" dirty="0">
                <a:latin typeface="Arial" panose="020B0604020202020204" pitchFamily="34" charset="0"/>
                <a:cs typeface="Arial" panose="020B0604020202020204" pitchFamily="34" charset="0"/>
              </a:rPr>
              <a:t>Use your </a:t>
            </a:r>
            <a:r>
              <a:rPr lang="en-US" dirty="0" err="1">
                <a:latin typeface="Arial" panose="020B0604020202020204" pitchFamily="34" charset="0"/>
                <a:cs typeface="Arial" panose="020B0604020202020204" pitchFamily="34" charset="0"/>
              </a:rPr>
              <a:t>MySLCC</a:t>
            </a:r>
            <a:r>
              <a:rPr lang="en-US" dirty="0">
                <a:latin typeface="Arial" panose="020B0604020202020204" pitchFamily="34" charset="0"/>
                <a:cs typeface="Arial" panose="020B0604020202020204" pitchFamily="34" charset="0"/>
              </a:rPr>
              <a:t> account to register for each CE class through SLCC</a:t>
            </a:r>
          </a:p>
        </p:txBody>
      </p:sp>
      <p:sp>
        <p:nvSpPr>
          <p:cNvPr id="14" name="TextBox 13">
            <a:extLst>
              <a:ext uri="{FF2B5EF4-FFF2-40B4-BE49-F238E27FC236}">
                <a16:creationId xmlns:a16="http://schemas.microsoft.com/office/drawing/2014/main" id="{72807B74-F43E-7447-806D-FA97E0DB85A3}"/>
              </a:ext>
            </a:extLst>
          </p:cNvPr>
          <p:cNvSpPr txBox="1"/>
          <p:nvPr/>
        </p:nvSpPr>
        <p:spPr>
          <a:xfrm>
            <a:off x="8243350" y="4625189"/>
            <a:ext cx="3022774" cy="923330"/>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 Each Semester -</a:t>
            </a:r>
          </a:p>
          <a:p>
            <a:pPr algn="ctr"/>
            <a:r>
              <a:rPr lang="en-US" dirty="0">
                <a:latin typeface="Arial" panose="020B0604020202020204" pitchFamily="34" charset="0"/>
                <a:cs typeface="Arial" panose="020B0604020202020204" pitchFamily="34" charset="0"/>
              </a:rPr>
              <a:t>Use your </a:t>
            </a:r>
            <a:r>
              <a:rPr lang="en-US" dirty="0" err="1">
                <a:latin typeface="Arial" panose="020B0604020202020204" pitchFamily="34" charset="0"/>
                <a:cs typeface="Arial" panose="020B0604020202020204" pitchFamily="34" charset="0"/>
              </a:rPr>
              <a:t>MySLCC</a:t>
            </a:r>
            <a:r>
              <a:rPr lang="en-US" dirty="0">
                <a:latin typeface="Arial" panose="020B0604020202020204" pitchFamily="34" charset="0"/>
                <a:cs typeface="Arial" panose="020B0604020202020204" pitchFamily="34" charset="0"/>
              </a:rPr>
              <a:t> account to pay your $5/credit tuition</a:t>
            </a:r>
          </a:p>
        </p:txBody>
      </p:sp>
      <p:sp>
        <p:nvSpPr>
          <p:cNvPr id="2" name="TextBox 1">
            <a:extLst>
              <a:ext uri="{FF2B5EF4-FFF2-40B4-BE49-F238E27FC236}">
                <a16:creationId xmlns:a16="http://schemas.microsoft.com/office/drawing/2014/main" id="{16446B0A-C691-DB43-A5A4-5E480024B784}"/>
              </a:ext>
            </a:extLst>
          </p:cNvPr>
          <p:cNvSpPr txBox="1"/>
          <p:nvPr/>
        </p:nvSpPr>
        <p:spPr>
          <a:xfrm>
            <a:off x="1328738" y="1500182"/>
            <a:ext cx="2185987" cy="2092881"/>
          </a:xfrm>
          <a:prstGeom prst="rect">
            <a:avLst/>
          </a:prstGeom>
          <a:noFill/>
        </p:spPr>
        <p:txBody>
          <a:bodyPr wrap="square" rtlCol="0">
            <a:spAutoFit/>
          </a:bodyPr>
          <a:lstStyle/>
          <a:p>
            <a:pPr algn="ctr"/>
            <a:r>
              <a:rPr lang="en-US" sz="13000" b="1" dirty="0">
                <a:solidFill>
                  <a:srgbClr val="002060"/>
                </a:solidFill>
                <a:latin typeface="Arial" panose="020B0604020202020204" pitchFamily="34" charset="0"/>
                <a:cs typeface="Arial" panose="020B0604020202020204" pitchFamily="34" charset="0"/>
              </a:rPr>
              <a:t>1</a:t>
            </a:r>
          </a:p>
        </p:txBody>
      </p:sp>
      <p:sp>
        <p:nvSpPr>
          <p:cNvPr id="16" name="TextBox 15">
            <a:extLst>
              <a:ext uri="{FF2B5EF4-FFF2-40B4-BE49-F238E27FC236}">
                <a16:creationId xmlns:a16="http://schemas.microsoft.com/office/drawing/2014/main" id="{9BB90A17-A78F-DA44-9D2A-23FC39758171}"/>
              </a:ext>
            </a:extLst>
          </p:cNvPr>
          <p:cNvSpPr txBox="1"/>
          <p:nvPr/>
        </p:nvSpPr>
        <p:spPr>
          <a:xfrm>
            <a:off x="5000626" y="1500182"/>
            <a:ext cx="2185987" cy="2092881"/>
          </a:xfrm>
          <a:prstGeom prst="rect">
            <a:avLst/>
          </a:prstGeom>
          <a:noFill/>
        </p:spPr>
        <p:txBody>
          <a:bodyPr wrap="square" rtlCol="0">
            <a:spAutoFit/>
          </a:bodyPr>
          <a:lstStyle/>
          <a:p>
            <a:pPr algn="ctr"/>
            <a:r>
              <a:rPr lang="en-US" sz="13000" b="1" dirty="0">
                <a:solidFill>
                  <a:srgbClr val="002060"/>
                </a:solidFill>
                <a:latin typeface="Arial" panose="020B0604020202020204" pitchFamily="34" charset="0"/>
                <a:cs typeface="Arial" panose="020B0604020202020204" pitchFamily="34" charset="0"/>
              </a:rPr>
              <a:t>2</a:t>
            </a:r>
          </a:p>
        </p:txBody>
      </p:sp>
      <p:sp>
        <p:nvSpPr>
          <p:cNvPr id="17" name="TextBox 16">
            <a:extLst>
              <a:ext uri="{FF2B5EF4-FFF2-40B4-BE49-F238E27FC236}">
                <a16:creationId xmlns:a16="http://schemas.microsoft.com/office/drawing/2014/main" id="{F46BEEC6-6CC7-8446-924C-7022A5B7F392}"/>
              </a:ext>
            </a:extLst>
          </p:cNvPr>
          <p:cNvSpPr txBox="1"/>
          <p:nvPr/>
        </p:nvSpPr>
        <p:spPr>
          <a:xfrm>
            <a:off x="8672514" y="1500182"/>
            <a:ext cx="2185987" cy="2092881"/>
          </a:xfrm>
          <a:prstGeom prst="rect">
            <a:avLst/>
          </a:prstGeom>
          <a:noFill/>
        </p:spPr>
        <p:txBody>
          <a:bodyPr wrap="square" rtlCol="0">
            <a:spAutoFit/>
          </a:bodyPr>
          <a:lstStyle/>
          <a:p>
            <a:pPr algn="ctr"/>
            <a:r>
              <a:rPr lang="en-US" sz="13000" b="1" dirty="0">
                <a:solidFill>
                  <a:srgbClr val="00206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440304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6D1B7CC857CF448A5E34D2EF5D1229" ma:contentTypeVersion="14" ma:contentTypeDescription="Create a new document." ma:contentTypeScope="" ma:versionID="734548d983918d7f2b4f5b9328719d97">
  <xsd:schema xmlns:xsd="http://www.w3.org/2001/XMLSchema" xmlns:xs="http://www.w3.org/2001/XMLSchema" xmlns:p="http://schemas.microsoft.com/office/2006/metadata/properties" xmlns:ns2="5f37be58-93ec-46d7-9638-89356239d222" xmlns:ns3="70191805-3770-45b8-a0af-607524783bfc" targetNamespace="http://schemas.microsoft.com/office/2006/metadata/properties" ma:root="true" ma:fieldsID="16db0965b59a8d587c68580db717d96a" ns2:_="" ns3:_="">
    <xsd:import namespace="5f37be58-93ec-46d7-9638-89356239d222"/>
    <xsd:import namespace="70191805-3770-45b8-a0af-607524783bf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Not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37be58-93ec-46d7-9638-89356239d2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Notes" ma:index="19" nillable="true" ma:displayName="Notes" ma:default="Add Note Here" ma:description="Notes about this file" ma:format="Dropdown" ma:internalName="Notes">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0191805-3770-45b8-a0af-607524783bf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5f37be58-93ec-46d7-9638-89356239d222">Add Note Here</Notes>
  </documentManagement>
</p:properties>
</file>

<file path=customXml/itemProps1.xml><?xml version="1.0" encoding="utf-8"?>
<ds:datastoreItem xmlns:ds="http://schemas.openxmlformats.org/officeDocument/2006/customXml" ds:itemID="{01ABBD07-90A2-415A-B3E1-3C9D09DDD1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37be58-93ec-46d7-9638-89356239d222"/>
    <ds:schemaRef ds:uri="70191805-3770-45b8-a0af-607524783b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2CF629-828D-44FA-9716-F1C54C0367FD}">
  <ds:schemaRefs>
    <ds:schemaRef ds:uri="http://schemas.microsoft.com/sharepoint/v3/contenttype/forms"/>
  </ds:schemaRefs>
</ds:datastoreItem>
</file>

<file path=customXml/itemProps3.xml><?xml version="1.0" encoding="utf-8"?>
<ds:datastoreItem xmlns:ds="http://schemas.openxmlformats.org/officeDocument/2006/customXml" ds:itemID="{E02D18C4-FDCB-43F8-9B7D-43732A96D29C}">
  <ds:schemaRefs>
    <ds:schemaRef ds:uri="http://schemas.microsoft.com/office/2006/metadata/properties"/>
    <ds:schemaRef ds:uri="http://schemas.microsoft.com/office/2006/documentManagement/types"/>
    <ds:schemaRef ds:uri="http://www.w3.org/XML/1998/namespace"/>
    <ds:schemaRef ds:uri="http://purl.org/dc/terms/"/>
    <ds:schemaRef ds:uri="http://purl.org/dc/dcmitype/"/>
    <ds:schemaRef ds:uri="http://schemas.openxmlformats.org/package/2006/metadata/core-properties"/>
    <ds:schemaRef ds:uri="http://purl.org/dc/elements/1.1/"/>
    <ds:schemaRef ds:uri="http://schemas.microsoft.com/office/infopath/2007/PartnerControls"/>
    <ds:schemaRef ds:uri="70191805-3770-45b8-a0af-607524783bfc"/>
    <ds:schemaRef ds:uri="5f37be58-93ec-46d7-9638-89356239d222"/>
  </ds:schemaRefs>
</ds:datastoreItem>
</file>

<file path=docProps/app.xml><?xml version="1.0" encoding="utf-8"?>
<Properties xmlns="http://schemas.openxmlformats.org/officeDocument/2006/extended-properties" xmlns:vt="http://schemas.openxmlformats.org/officeDocument/2006/docPropsVTypes">
  <Template/>
  <TotalTime>1710</TotalTime>
  <Words>1116</Words>
  <Application>Microsoft Office PowerPoint</Application>
  <PresentationFormat>Widescreen</PresentationFormat>
  <Paragraphs>116</Paragraphs>
  <Slides>25</Slides>
  <Notes>22</Notes>
  <HiddenSlides>0</HiddenSlides>
  <MMClips>6</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Alina Osika</dc:creator>
  <cp:lastModifiedBy>Brandon Kowallis</cp:lastModifiedBy>
  <cp:revision>97</cp:revision>
  <dcterms:created xsi:type="dcterms:W3CDTF">2020-09-03T17:34:05Z</dcterms:created>
  <dcterms:modified xsi:type="dcterms:W3CDTF">2022-08-11T21:50:57Z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0x010100C36D1B7CC857CF448A5E34D2EF5D1229</vt:lpwstr>
  </property>
</Properties>
</file>