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72" r:id="rId1"/>
  </p:sldMasterIdLst>
  <p:notesMasterIdLst>
    <p:notesMasterId r:id="rId18"/>
  </p:notesMasterIdLst>
  <p:handoutMasterIdLst>
    <p:handoutMasterId r:id="rId19"/>
  </p:handoutMasterIdLst>
  <p:sldIdLst>
    <p:sldId id="291" r:id="rId2"/>
    <p:sldId id="331" r:id="rId3"/>
    <p:sldId id="339" r:id="rId4"/>
    <p:sldId id="328" r:id="rId5"/>
    <p:sldId id="320" r:id="rId6"/>
    <p:sldId id="321" r:id="rId7"/>
    <p:sldId id="341" r:id="rId8"/>
    <p:sldId id="324" r:id="rId9"/>
    <p:sldId id="329" r:id="rId10"/>
    <p:sldId id="332" r:id="rId11"/>
    <p:sldId id="333" r:id="rId12"/>
    <p:sldId id="337" r:id="rId13"/>
    <p:sldId id="326" r:id="rId14"/>
    <p:sldId id="334" r:id="rId15"/>
    <p:sldId id="293" r:id="rId16"/>
    <p:sldId id="327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77C5569-0A16-0042-A57B-3ABE834AD5C4}">
          <p14:sldIdLst/>
        </p14:section>
        <p14:section name="Untitled Section" id="{23E794D3-419C-8545-9718-D8352E5F3C1A}">
          <p14:sldIdLst>
            <p14:sldId id="291"/>
            <p14:sldId id="331"/>
            <p14:sldId id="339"/>
            <p14:sldId id="328"/>
            <p14:sldId id="320"/>
            <p14:sldId id="321"/>
            <p14:sldId id="341"/>
            <p14:sldId id="324"/>
            <p14:sldId id="329"/>
            <p14:sldId id="332"/>
            <p14:sldId id="333"/>
            <p14:sldId id="337"/>
            <p14:sldId id="326"/>
            <p14:sldId id="334"/>
            <p14:sldId id="293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005288"/>
    <a:srgbClr val="903B1E"/>
    <a:srgbClr val="6799C8"/>
    <a:srgbClr val="994708"/>
    <a:srgbClr val="EEB111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714" autoAdjust="0"/>
  </p:normalViewPr>
  <p:slideViewPr>
    <p:cSldViewPr snapToGrid="0" snapToObjects="1">
      <p:cViewPr varScale="1">
        <p:scale>
          <a:sx n="81" d="100"/>
          <a:sy n="81" d="100"/>
        </p:scale>
        <p:origin x="108" y="1152"/>
      </p:cViewPr>
      <p:guideLst>
        <p:guide orient="horz" pos="9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Sheet3!$A$4</c:f>
              <c:strCache>
                <c:ptCount val="1"/>
                <c:pt idx="0">
                  <c:v>SLCC HC</c:v>
                </c:pt>
              </c:strCache>
            </c:strRef>
          </c:tx>
          <c:spPr>
            <a:solidFill>
              <a:srgbClr val="6799C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Sheet3!$B$3:$I$3</c:f>
              <c:numCache>
                <c:formatCode>0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Sheet3!$B$4:$I$4</c:f>
              <c:numCache>
                <c:formatCode>#,##0</c:formatCode>
                <c:ptCount val="7"/>
                <c:pt idx="0">
                  <c:v>39578</c:v>
                </c:pt>
                <c:pt idx="1">
                  <c:v>40503</c:v>
                </c:pt>
                <c:pt idx="2">
                  <c:v>41480</c:v>
                </c:pt>
                <c:pt idx="3">
                  <c:v>42492</c:v>
                </c:pt>
                <c:pt idx="4">
                  <c:v>43558</c:v>
                </c:pt>
                <c:pt idx="5">
                  <c:v>44662</c:v>
                </c:pt>
                <c:pt idx="6">
                  <c:v>45830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3"/>
        <c:axId val="170494016"/>
        <c:axId val="208738432"/>
      </c:barChart>
      <c:catAx>
        <c:axId val="17049401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sng" strike="noStrike" kern="1200" cap="none" spc="0" normalizeH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8738432"/>
        <c:crosses val="autoZero"/>
        <c:auto val="1"/>
        <c:lblAlgn val="ctr"/>
        <c:lblOffset val="100"/>
        <c:noMultiLvlLbl val="0"/>
      </c:catAx>
      <c:valAx>
        <c:axId val="208738432"/>
        <c:scaling>
          <c:orientation val="minMax"/>
          <c:min val="39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0494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FTE Enrollments % Change</c:v>
                </c:pt>
              </c:strCache>
            </c:strRef>
          </c:tx>
          <c:spPr>
            <a:ln w="38100" cap="rnd">
              <a:solidFill>
                <a:srgbClr val="00528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Sheet1!$B$5:$G$5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Sheet1!$B$6:$G$6</c:f>
              <c:numCache>
                <c:formatCode>0.0%</c:formatCode>
                <c:ptCount val="6"/>
                <c:pt idx="0" formatCode="0%">
                  <c:v>0</c:v>
                </c:pt>
                <c:pt idx="1">
                  <c:v>5.4170473828481919E-2</c:v>
                </c:pt>
                <c:pt idx="2">
                  <c:v>0.2083278945307401</c:v>
                </c:pt>
                <c:pt idx="3">
                  <c:v>0.25172953922464431</c:v>
                </c:pt>
                <c:pt idx="4">
                  <c:v>0.22255580211460646</c:v>
                </c:pt>
                <c:pt idx="5">
                  <c:v>0.1678632032371753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Sheet1!$A$7</c:f>
              <c:strCache>
                <c:ptCount val="1"/>
                <c:pt idx="0">
                  <c:v>Tax Funds Per FTE % Change</c:v>
                </c:pt>
              </c:strCache>
            </c:strRef>
          </c:tx>
          <c:spPr>
            <a:ln w="412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Sheet1!$B$5:$G$5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Sheet1!$B$7:$G$7</c:f>
              <c:numCache>
                <c:formatCode>0.0%</c:formatCode>
                <c:ptCount val="6"/>
                <c:pt idx="0" formatCode="0%">
                  <c:v>0</c:v>
                </c:pt>
                <c:pt idx="1">
                  <c:v>-9.4623835332073608E-2</c:v>
                </c:pt>
                <c:pt idx="2">
                  <c:v>-0.245288659770449</c:v>
                </c:pt>
                <c:pt idx="3">
                  <c:v>-0.29436992393202199</c:v>
                </c:pt>
                <c:pt idx="4">
                  <c:v>-0.27563606806778174</c:v>
                </c:pt>
                <c:pt idx="5">
                  <c:v>-0.20806625319707528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7241184"/>
        <c:axId val="237241576"/>
      </c:lineChart>
      <c:catAx>
        <c:axId val="23724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sng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7241576"/>
        <c:crosses val="autoZero"/>
        <c:auto val="1"/>
        <c:lblAlgn val="ctr"/>
        <c:lblOffset val="100"/>
        <c:noMultiLvlLbl val="0"/>
      </c:catAx>
      <c:valAx>
        <c:axId val="237241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7241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Funding</a:t>
            </a:r>
          </a:p>
        </c:rich>
      </c:tx>
      <c:layout>
        <c:manualLayout>
          <c:xMode val="edge"/>
          <c:yMode val="edge"/>
          <c:x val="0.39843379597227552"/>
          <c:y val="0.23064566873794445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507872293590409"/>
          <c:y val="0.10433908631336894"/>
          <c:w val="0.5128850777775269"/>
          <c:h val="0.7982950255839504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Funding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6799C8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EEB111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23213214146000438"/>
                  <c:y val="-3.869868348802506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24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122E09B-51B1-4296-8B78-2CEB14B6DEC3}" type="VALUE">
                      <a:rPr lang="en-US" sz="24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 algn="ctr" rtl="0">
                        <a:defRPr lang="en-US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 sz="24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 rtl="0">
                      <a:def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State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6252084838462059"/>
                  <c:y val="4.029492784936134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5B18CA3-5436-4598-A4D7-CB6E4C2443CE}" type="VALUE">
                      <a:rPr lang="en-US" sz="2400" smtClean="0">
                        <a:solidFill>
                          <a:schemeClr val="tx1"/>
                        </a:solidFill>
                      </a:rPr>
                      <a:pPr algn="ctr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 sz="2400" dirty="0" smtClean="0">
                      <a:solidFill>
                        <a:schemeClr val="tx1"/>
                      </a:solidFill>
                    </a:endParaRPr>
                  </a:p>
                  <a:p>
                    <a:pPr algn="ctr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2400" dirty="0" smtClean="0">
                        <a:solidFill>
                          <a:schemeClr val="tx1"/>
                        </a:solidFill>
                      </a:rPr>
                      <a:t>Tuition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24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03572423771382"/>
                      <c:h val="0.3999506252538513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2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State</c:v>
                </c:pt>
                <c:pt idx="1">
                  <c:v>Tuition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0.53</c:v>
                </c:pt>
                <c:pt idx="1">
                  <c:v>0.47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Recommended</a:t>
            </a:r>
          </a:p>
          <a:p>
            <a: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6707303497982907"/>
          <c:y val="0.2164265165175420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Funding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6799C8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EEB111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23154569700535491"/>
                  <c:y val="-6.62257757682994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24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70%</a:t>
                    </a:r>
                  </a:p>
                  <a:p>
                    <a:pPr algn="ctr" rtl="0">
                      <a:def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State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4249579955397854"/>
                  <c:y val="0.176123529303095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30%</a:t>
                    </a:r>
                  </a:p>
                  <a:p>
                    <a: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Tuition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88420065571939"/>
                      <c:h val="0.33469374694765275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State</c:v>
                </c:pt>
                <c:pt idx="1">
                  <c:v>Tuition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</c:v>
                </c:pt>
                <c:pt idx="1">
                  <c:v>0.47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Dollars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 w="9525" cap="flat" cmpd="sng" algn="ctr">
                <a:noFill/>
                <a:round/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Recommended</c:v>
                </c:pt>
                <c:pt idx="1">
                  <c:v>Current</c:v>
                </c:pt>
              </c:strCache>
            </c:strRef>
          </c:cat>
          <c:val>
            <c:numRef>
              <c:f>Sheet1!$B$2:$B$3</c:f>
              <c:numCache>
                <c:formatCode>"$"#,##0</c:formatCode>
                <c:ptCount val="2"/>
                <c:pt idx="0">
                  <c:v>120</c:v>
                </c:pt>
                <c:pt idx="1">
                  <c:v>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37243144"/>
        <c:axId val="237243536"/>
      </c:barChart>
      <c:catAx>
        <c:axId val="237243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7243536"/>
        <c:crosses val="autoZero"/>
        <c:auto val="1"/>
        <c:lblAlgn val="ctr"/>
        <c:lblOffset val="100"/>
        <c:noMultiLvlLbl val="0"/>
      </c:catAx>
      <c:valAx>
        <c:axId val="237243536"/>
        <c:scaling>
          <c:orientation val="minMax"/>
          <c:max val="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7243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Minimum Floor per FTE</c:v>
                </c:pt>
              </c:strCache>
            </c:strRef>
          </c:tx>
          <c:spPr>
            <a:solidFill>
              <a:srgbClr val="EEB11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USU Regional</c:v>
                </c:pt>
                <c:pt idx="1">
                  <c:v>WSU</c:v>
                </c:pt>
                <c:pt idx="2">
                  <c:v>DSU</c:v>
                </c:pt>
                <c:pt idx="3">
                  <c:v>UVU</c:v>
                </c:pt>
                <c:pt idx="4">
                  <c:v>SLCC</c:v>
                </c:pt>
              </c:strCache>
            </c:strRef>
          </c:cat>
          <c:val>
            <c:numRef>
              <c:f>Sheet1!$B$2:$B$6</c:f>
              <c:numCache>
                <c:formatCode>"$"#,##0</c:formatCode>
                <c:ptCount val="5"/>
                <c:pt idx="0">
                  <c:v>4800</c:v>
                </c:pt>
                <c:pt idx="1">
                  <c:v>4800</c:v>
                </c:pt>
                <c:pt idx="2">
                  <c:v>4800</c:v>
                </c:pt>
                <c:pt idx="3">
                  <c:v>4800</c:v>
                </c:pt>
                <c:pt idx="4">
                  <c:v>4800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USHE Institutional $'s</c:v>
                </c:pt>
              </c:strCache>
            </c:strRef>
          </c:tx>
          <c:spPr>
            <a:solidFill>
              <a:srgbClr val="6799C8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994708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USU Regional</c:v>
                </c:pt>
                <c:pt idx="1">
                  <c:v>WSU</c:v>
                </c:pt>
                <c:pt idx="2">
                  <c:v>DSU</c:v>
                </c:pt>
                <c:pt idx="3">
                  <c:v>UVU</c:v>
                </c:pt>
                <c:pt idx="4">
                  <c:v>SLCC</c:v>
                </c:pt>
              </c:strCache>
            </c:strRef>
          </c:cat>
          <c:val>
            <c:numRef>
              <c:f>Sheet1!$C$2:$C$6</c:f>
              <c:numCache>
                <c:formatCode>"$"#,##0</c:formatCode>
                <c:ptCount val="5"/>
                <c:pt idx="0">
                  <c:v>3561</c:v>
                </c:pt>
                <c:pt idx="1">
                  <c:v>4352</c:v>
                </c:pt>
                <c:pt idx="2">
                  <c:v>3979</c:v>
                </c:pt>
                <c:pt idx="3">
                  <c:v>3268</c:v>
                </c:pt>
                <c:pt idx="4">
                  <c:v>3534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7244320"/>
        <c:axId val="237244712"/>
      </c:barChart>
      <c:catAx>
        <c:axId val="237244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7244712"/>
        <c:crosses val="autoZero"/>
        <c:auto val="1"/>
        <c:lblAlgn val="ctr"/>
        <c:lblOffset val="100"/>
        <c:noMultiLvlLbl val="0"/>
      </c:catAx>
      <c:valAx>
        <c:axId val="23724471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crossAx val="23724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077945491304124"/>
          <c:y val="0.38954247206386855"/>
          <c:w val="0.19976065872043694"/>
          <c:h val="0.111140378292728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4CD6B4-BD33-4D58-AD2F-36AAD6EE5214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81BF16BB-1DA3-4869-8C39-3C05AB94D928}">
      <dgm:prSet phldrT="[Text]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College </a:t>
          </a:r>
          <a:r>
            <a:rPr lang="en-US" dirty="0" smtClean="0">
              <a:solidFill>
                <a:schemeClr val="tx1"/>
              </a:solidFill>
              <a:latin typeface="Arial Narrow" panose="020B0606020202030204" pitchFamily="34" charset="0"/>
            </a:rPr>
            <a:t>Transition</a:t>
          </a:r>
        </a:p>
        <a:p>
          <a:r>
            <a:rPr lang="en-US" dirty="0" smtClean="0">
              <a:solidFill>
                <a:schemeClr val="tx1"/>
              </a:solidFill>
            </a:rPr>
            <a:t>High School / Adult</a:t>
          </a:r>
          <a:endParaRPr lang="en-US" dirty="0">
            <a:solidFill>
              <a:schemeClr val="tx1"/>
            </a:solidFill>
          </a:endParaRPr>
        </a:p>
      </dgm:t>
    </dgm:pt>
    <dgm:pt modelId="{DB92B3D8-72C0-4EDE-AB80-1A0576F73438}" type="parTrans" cxnId="{1B0B7971-74CE-4D69-AC88-CBB695A882FE}">
      <dgm:prSet/>
      <dgm:spPr/>
      <dgm:t>
        <a:bodyPr/>
        <a:lstStyle/>
        <a:p>
          <a:endParaRPr lang="en-US"/>
        </a:p>
      </dgm:t>
    </dgm:pt>
    <dgm:pt modelId="{0FF3FCDC-1CBA-4640-9843-AA43C188D0C6}" type="sibTrans" cxnId="{1B0B7971-74CE-4D69-AC88-CBB695A882FE}">
      <dgm:prSet/>
      <dgm:spPr>
        <a:solidFill>
          <a:srgbClr val="6799C8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1A6C1A91-2D82-4410-A195-4815F6751D84}">
      <dgm:prSet phldrT="[Text]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Front Door of the College</a:t>
          </a:r>
        </a:p>
        <a:p>
          <a:r>
            <a:rPr lang="en-US" dirty="0" smtClean="0">
              <a:solidFill>
                <a:schemeClr val="tx1"/>
              </a:solidFill>
            </a:rPr>
            <a:t>0 – 15 Credits</a:t>
          </a:r>
          <a:endParaRPr lang="en-US" dirty="0">
            <a:solidFill>
              <a:schemeClr val="tx1"/>
            </a:solidFill>
          </a:endParaRPr>
        </a:p>
      </dgm:t>
    </dgm:pt>
    <dgm:pt modelId="{1DA51616-579B-4B5E-8B50-BBCA08C37DA9}" type="parTrans" cxnId="{51C6D492-1678-42E3-B41E-12BC6C7BBA1A}">
      <dgm:prSet/>
      <dgm:spPr/>
      <dgm:t>
        <a:bodyPr/>
        <a:lstStyle/>
        <a:p>
          <a:endParaRPr lang="en-US"/>
        </a:p>
      </dgm:t>
    </dgm:pt>
    <dgm:pt modelId="{AD9F881D-077F-4812-90F6-750FD0608E8B}" type="sibTrans" cxnId="{51C6D492-1678-42E3-B41E-12BC6C7BBA1A}">
      <dgm:prSet/>
      <dgm:spPr>
        <a:solidFill>
          <a:srgbClr val="6799C8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B4D99EA9-649D-43CF-B950-FDFAF6ACFFF1}">
      <dgm:prSet phldrT="[Text]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Undecided Major Exploration</a:t>
          </a:r>
        </a:p>
        <a:p>
          <a:r>
            <a:rPr lang="en-US" dirty="0" smtClean="0">
              <a:solidFill>
                <a:schemeClr val="tx1"/>
              </a:solidFill>
            </a:rPr>
            <a:t>16 – 30 Credits</a:t>
          </a:r>
          <a:endParaRPr lang="en-US" dirty="0">
            <a:solidFill>
              <a:schemeClr val="tx1"/>
            </a:solidFill>
          </a:endParaRPr>
        </a:p>
      </dgm:t>
    </dgm:pt>
    <dgm:pt modelId="{171ABE1E-3236-4A12-8433-2FC113100A8C}" type="parTrans" cxnId="{AA54BE76-29F0-456B-9987-83851141B474}">
      <dgm:prSet/>
      <dgm:spPr/>
      <dgm:t>
        <a:bodyPr/>
        <a:lstStyle/>
        <a:p>
          <a:endParaRPr lang="en-US"/>
        </a:p>
      </dgm:t>
    </dgm:pt>
    <dgm:pt modelId="{003CE390-DE90-4116-8FAF-2A54A26A8BBC}" type="sibTrans" cxnId="{AA54BE76-29F0-456B-9987-83851141B474}">
      <dgm:prSet/>
      <dgm:spPr>
        <a:solidFill>
          <a:srgbClr val="6799C8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B018ECE-68F1-4B69-A9D5-40129BFA47D3}">
      <dgm:prSet phldrT="[Text]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Program Advising</a:t>
          </a:r>
        </a:p>
        <a:p>
          <a:r>
            <a:rPr lang="en-US" dirty="0" smtClean="0">
              <a:solidFill>
                <a:schemeClr val="tx1"/>
              </a:solidFill>
            </a:rPr>
            <a:t>16 – 44 Credits</a:t>
          </a:r>
          <a:endParaRPr lang="en-US" dirty="0">
            <a:solidFill>
              <a:schemeClr val="tx1"/>
            </a:solidFill>
          </a:endParaRPr>
        </a:p>
      </dgm:t>
    </dgm:pt>
    <dgm:pt modelId="{49CC3B67-B4BD-4F5A-ACEA-0CDA1E1D9CB5}" type="parTrans" cxnId="{6EAB9524-3337-44A6-A189-BB421AC9BAAE}">
      <dgm:prSet/>
      <dgm:spPr/>
      <dgm:t>
        <a:bodyPr/>
        <a:lstStyle/>
        <a:p>
          <a:endParaRPr lang="en-US"/>
        </a:p>
      </dgm:t>
    </dgm:pt>
    <dgm:pt modelId="{E59EFBB3-26C8-4569-AAD0-4A8847DC747B}" type="sibTrans" cxnId="{6EAB9524-3337-44A6-A189-BB421AC9BAAE}">
      <dgm:prSet/>
      <dgm:spPr>
        <a:solidFill>
          <a:srgbClr val="6799C8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4B3D73C-EAFC-4100-BBFC-C11F9B7FA010}">
      <dgm:prSet phldrT="[Text]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Graduation Transition</a:t>
          </a:r>
        </a:p>
        <a:p>
          <a:r>
            <a:rPr lang="en-US" dirty="0" smtClean="0">
              <a:solidFill>
                <a:schemeClr val="tx1"/>
              </a:solidFill>
            </a:rPr>
            <a:t>45 – 63 Credits</a:t>
          </a:r>
          <a:endParaRPr lang="en-US" dirty="0">
            <a:solidFill>
              <a:schemeClr val="tx1"/>
            </a:solidFill>
          </a:endParaRPr>
        </a:p>
      </dgm:t>
    </dgm:pt>
    <dgm:pt modelId="{A67DD9B6-1583-405D-B129-F5AF15F544BA}" type="parTrans" cxnId="{C046DD2F-FEA6-4F1F-9BFE-87AE9C45A363}">
      <dgm:prSet/>
      <dgm:spPr/>
      <dgm:t>
        <a:bodyPr/>
        <a:lstStyle/>
        <a:p>
          <a:endParaRPr lang="en-US"/>
        </a:p>
      </dgm:t>
    </dgm:pt>
    <dgm:pt modelId="{D5350F07-B550-4EAD-B4EF-1656CA355CF0}" type="sibTrans" cxnId="{C046DD2F-FEA6-4F1F-9BFE-87AE9C45A363}">
      <dgm:prSet/>
      <dgm:spPr/>
      <dgm:t>
        <a:bodyPr/>
        <a:lstStyle/>
        <a:p>
          <a:endParaRPr lang="en-US"/>
        </a:p>
      </dgm:t>
    </dgm:pt>
    <dgm:pt modelId="{57647B1D-32FE-4352-A48B-8EC4737A312A}" type="pres">
      <dgm:prSet presAssocID="{D14CD6B4-BD33-4D58-AD2F-36AAD6EE5214}" presName="Name0" presStyleCnt="0">
        <dgm:presLayoutVars>
          <dgm:dir/>
          <dgm:resizeHandles val="exact"/>
        </dgm:presLayoutVars>
      </dgm:prSet>
      <dgm:spPr/>
    </dgm:pt>
    <dgm:pt modelId="{CBBCDBD6-EB21-4BB4-8400-65C54A7D6D29}" type="pres">
      <dgm:prSet presAssocID="{81BF16BB-1DA3-4869-8C39-3C05AB94D928}" presName="node" presStyleLbl="node1" presStyleIdx="0" presStyleCnt="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2568A646-64C1-4724-A9A6-C715E409DFDD}" type="pres">
      <dgm:prSet presAssocID="{0FF3FCDC-1CBA-4640-9843-AA43C188D0C6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30EE351-8E21-4264-99FE-33A29073CA2A}" type="pres">
      <dgm:prSet presAssocID="{0FF3FCDC-1CBA-4640-9843-AA43C188D0C6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C6E1C16C-B722-4D3E-B55E-DD78EC8F5D97}" type="pres">
      <dgm:prSet presAssocID="{1A6C1A91-2D82-4410-A195-4815F6751D8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CDA9C-8EAB-4455-9263-E08EA7EA00E1}" type="pres">
      <dgm:prSet presAssocID="{AD9F881D-077F-4812-90F6-750FD0608E8B}" presName="sibTrans" presStyleLbl="sibTrans2D1" presStyleIdx="1" presStyleCnt="4"/>
      <dgm:spPr/>
      <dgm:t>
        <a:bodyPr/>
        <a:lstStyle/>
        <a:p>
          <a:endParaRPr lang="en-US"/>
        </a:p>
      </dgm:t>
    </dgm:pt>
    <dgm:pt modelId="{D9047880-D1B8-4821-A7F1-27922D0C4AD3}" type="pres">
      <dgm:prSet presAssocID="{AD9F881D-077F-4812-90F6-750FD0608E8B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CF74118B-188D-4F96-A7E5-F5FF70A6AEFC}" type="pres">
      <dgm:prSet presAssocID="{B4D99EA9-649D-43CF-B950-FDFAF6ACFFF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B3D7FC-241A-4FDC-AAE5-0770C10F102F}" type="pres">
      <dgm:prSet presAssocID="{003CE390-DE90-4116-8FAF-2A54A26A8BBC}" presName="sibTrans" presStyleLbl="sibTrans2D1" presStyleIdx="2" presStyleCnt="4"/>
      <dgm:spPr/>
      <dgm:t>
        <a:bodyPr/>
        <a:lstStyle/>
        <a:p>
          <a:endParaRPr lang="en-US"/>
        </a:p>
      </dgm:t>
    </dgm:pt>
    <dgm:pt modelId="{59CF6A62-EE67-47ED-8205-475B0C65CAD9}" type="pres">
      <dgm:prSet presAssocID="{003CE390-DE90-4116-8FAF-2A54A26A8BBC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9B704009-42F5-4CF2-BF9A-CF656EEBCFE0}" type="pres">
      <dgm:prSet presAssocID="{6B018ECE-68F1-4B69-A9D5-40129BFA47D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B2D9B1-AB6C-48C3-9093-5A1B5A32B8ED}" type="pres">
      <dgm:prSet presAssocID="{E59EFBB3-26C8-4569-AAD0-4A8847DC747B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7F2AD3F-5930-4936-8D9E-C643B45EF1A9}" type="pres">
      <dgm:prSet presAssocID="{E59EFBB3-26C8-4569-AAD0-4A8847DC747B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858FA329-FE6D-4F32-BC6A-1AAEBDC8B318}" type="pres">
      <dgm:prSet presAssocID="{C4B3D73C-EAFC-4100-BBFC-C11F9B7FA01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0B7971-74CE-4D69-AC88-CBB695A882FE}" srcId="{D14CD6B4-BD33-4D58-AD2F-36AAD6EE5214}" destId="{81BF16BB-1DA3-4869-8C39-3C05AB94D928}" srcOrd="0" destOrd="0" parTransId="{DB92B3D8-72C0-4EDE-AB80-1A0576F73438}" sibTransId="{0FF3FCDC-1CBA-4640-9843-AA43C188D0C6}"/>
    <dgm:cxn modelId="{AA54BE76-29F0-456B-9987-83851141B474}" srcId="{D14CD6B4-BD33-4D58-AD2F-36AAD6EE5214}" destId="{B4D99EA9-649D-43CF-B950-FDFAF6ACFFF1}" srcOrd="2" destOrd="0" parTransId="{171ABE1E-3236-4A12-8433-2FC113100A8C}" sibTransId="{003CE390-DE90-4116-8FAF-2A54A26A8BBC}"/>
    <dgm:cxn modelId="{79539D3A-CA3C-4D8E-A20A-AB1F9A9FA1D0}" type="presOf" srcId="{81BF16BB-1DA3-4869-8C39-3C05AB94D928}" destId="{CBBCDBD6-EB21-4BB4-8400-65C54A7D6D29}" srcOrd="0" destOrd="0" presId="urn:microsoft.com/office/officeart/2005/8/layout/process1"/>
    <dgm:cxn modelId="{B831478E-3091-4F22-9A43-BC645BC8ABDE}" type="presOf" srcId="{C4B3D73C-EAFC-4100-BBFC-C11F9B7FA010}" destId="{858FA329-FE6D-4F32-BC6A-1AAEBDC8B318}" srcOrd="0" destOrd="0" presId="urn:microsoft.com/office/officeart/2005/8/layout/process1"/>
    <dgm:cxn modelId="{6EAB9524-3337-44A6-A189-BB421AC9BAAE}" srcId="{D14CD6B4-BD33-4D58-AD2F-36AAD6EE5214}" destId="{6B018ECE-68F1-4B69-A9D5-40129BFA47D3}" srcOrd="3" destOrd="0" parTransId="{49CC3B67-B4BD-4F5A-ACEA-0CDA1E1D9CB5}" sibTransId="{E59EFBB3-26C8-4569-AAD0-4A8847DC747B}"/>
    <dgm:cxn modelId="{B5E16DB5-1C15-4EC4-81E2-6A415789286C}" type="presOf" srcId="{E59EFBB3-26C8-4569-AAD0-4A8847DC747B}" destId="{B7F2AD3F-5930-4936-8D9E-C643B45EF1A9}" srcOrd="1" destOrd="0" presId="urn:microsoft.com/office/officeart/2005/8/layout/process1"/>
    <dgm:cxn modelId="{391B464D-1E53-4484-942B-06000FF24EBF}" type="presOf" srcId="{E59EFBB3-26C8-4569-AAD0-4A8847DC747B}" destId="{67B2D9B1-AB6C-48C3-9093-5A1B5A32B8ED}" srcOrd="0" destOrd="0" presId="urn:microsoft.com/office/officeart/2005/8/layout/process1"/>
    <dgm:cxn modelId="{0E3E5866-415F-484B-A382-0CAB6346F5B7}" type="presOf" srcId="{0FF3FCDC-1CBA-4640-9843-AA43C188D0C6}" destId="{930EE351-8E21-4264-99FE-33A29073CA2A}" srcOrd="1" destOrd="0" presId="urn:microsoft.com/office/officeart/2005/8/layout/process1"/>
    <dgm:cxn modelId="{5E6AE750-E2D5-4DC8-B514-23C080CF3FC2}" type="presOf" srcId="{003CE390-DE90-4116-8FAF-2A54A26A8BBC}" destId="{59CF6A62-EE67-47ED-8205-475B0C65CAD9}" srcOrd="1" destOrd="0" presId="urn:microsoft.com/office/officeart/2005/8/layout/process1"/>
    <dgm:cxn modelId="{AAE3F20B-7835-4FEE-9858-B3BA46F5C971}" type="presOf" srcId="{AD9F881D-077F-4812-90F6-750FD0608E8B}" destId="{4C1CDA9C-8EAB-4455-9263-E08EA7EA00E1}" srcOrd="0" destOrd="0" presId="urn:microsoft.com/office/officeart/2005/8/layout/process1"/>
    <dgm:cxn modelId="{9EEC7089-8536-4E9F-BFC1-66C60F4A6A92}" type="presOf" srcId="{D14CD6B4-BD33-4D58-AD2F-36AAD6EE5214}" destId="{57647B1D-32FE-4352-A48B-8EC4737A312A}" srcOrd="0" destOrd="0" presId="urn:microsoft.com/office/officeart/2005/8/layout/process1"/>
    <dgm:cxn modelId="{C046DD2F-FEA6-4F1F-9BFE-87AE9C45A363}" srcId="{D14CD6B4-BD33-4D58-AD2F-36AAD6EE5214}" destId="{C4B3D73C-EAFC-4100-BBFC-C11F9B7FA010}" srcOrd="4" destOrd="0" parTransId="{A67DD9B6-1583-405D-B129-F5AF15F544BA}" sibTransId="{D5350F07-B550-4EAD-B4EF-1656CA355CF0}"/>
    <dgm:cxn modelId="{0C230F37-AF1C-4EFF-AFDA-DB106FE96376}" type="presOf" srcId="{003CE390-DE90-4116-8FAF-2A54A26A8BBC}" destId="{8DB3D7FC-241A-4FDC-AAE5-0770C10F102F}" srcOrd="0" destOrd="0" presId="urn:microsoft.com/office/officeart/2005/8/layout/process1"/>
    <dgm:cxn modelId="{377537C3-38D1-49A5-8037-9F7750BA98BD}" type="presOf" srcId="{0FF3FCDC-1CBA-4640-9843-AA43C188D0C6}" destId="{2568A646-64C1-4724-A9A6-C715E409DFDD}" srcOrd="0" destOrd="0" presId="urn:microsoft.com/office/officeart/2005/8/layout/process1"/>
    <dgm:cxn modelId="{A5E79B04-9594-4218-BB2D-92C22E76A5B4}" type="presOf" srcId="{AD9F881D-077F-4812-90F6-750FD0608E8B}" destId="{D9047880-D1B8-4821-A7F1-27922D0C4AD3}" srcOrd="1" destOrd="0" presId="urn:microsoft.com/office/officeart/2005/8/layout/process1"/>
    <dgm:cxn modelId="{2D41A2C8-F45B-40AD-A009-7C76E648CB6A}" type="presOf" srcId="{6B018ECE-68F1-4B69-A9D5-40129BFA47D3}" destId="{9B704009-42F5-4CF2-BF9A-CF656EEBCFE0}" srcOrd="0" destOrd="0" presId="urn:microsoft.com/office/officeart/2005/8/layout/process1"/>
    <dgm:cxn modelId="{51C6D492-1678-42E3-B41E-12BC6C7BBA1A}" srcId="{D14CD6B4-BD33-4D58-AD2F-36AAD6EE5214}" destId="{1A6C1A91-2D82-4410-A195-4815F6751D84}" srcOrd="1" destOrd="0" parTransId="{1DA51616-579B-4B5E-8B50-BBCA08C37DA9}" sibTransId="{AD9F881D-077F-4812-90F6-750FD0608E8B}"/>
    <dgm:cxn modelId="{06685E4B-85EF-4EF9-BCB0-1757040C1F22}" type="presOf" srcId="{B4D99EA9-649D-43CF-B950-FDFAF6ACFFF1}" destId="{CF74118B-188D-4F96-A7E5-F5FF70A6AEFC}" srcOrd="0" destOrd="0" presId="urn:microsoft.com/office/officeart/2005/8/layout/process1"/>
    <dgm:cxn modelId="{24A5D93D-4D68-4939-BD2C-6DE4B64631A3}" type="presOf" srcId="{1A6C1A91-2D82-4410-A195-4815F6751D84}" destId="{C6E1C16C-B722-4D3E-B55E-DD78EC8F5D97}" srcOrd="0" destOrd="0" presId="urn:microsoft.com/office/officeart/2005/8/layout/process1"/>
    <dgm:cxn modelId="{7FF7490E-2BA0-42F8-8DC8-2EBC87ACEF2F}" type="presParOf" srcId="{57647B1D-32FE-4352-A48B-8EC4737A312A}" destId="{CBBCDBD6-EB21-4BB4-8400-65C54A7D6D29}" srcOrd="0" destOrd="0" presId="urn:microsoft.com/office/officeart/2005/8/layout/process1"/>
    <dgm:cxn modelId="{C41B62D8-538A-4244-9FE3-EBDA41B3A97F}" type="presParOf" srcId="{57647B1D-32FE-4352-A48B-8EC4737A312A}" destId="{2568A646-64C1-4724-A9A6-C715E409DFDD}" srcOrd="1" destOrd="0" presId="urn:microsoft.com/office/officeart/2005/8/layout/process1"/>
    <dgm:cxn modelId="{98BD61CB-AB22-4673-B3F5-FCC47C8F2D39}" type="presParOf" srcId="{2568A646-64C1-4724-A9A6-C715E409DFDD}" destId="{930EE351-8E21-4264-99FE-33A29073CA2A}" srcOrd="0" destOrd="0" presId="urn:microsoft.com/office/officeart/2005/8/layout/process1"/>
    <dgm:cxn modelId="{5B14DE98-028F-4A5A-8A9A-7C35AE6C4B9A}" type="presParOf" srcId="{57647B1D-32FE-4352-A48B-8EC4737A312A}" destId="{C6E1C16C-B722-4D3E-B55E-DD78EC8F5D97}" srcOrd="2" destOrd="0" presId="urn:microsoft.com/office/officeart/2005/8/layout/process1"/>
    <dgm:cxn modelId="{7B28EA1B-642D-45DD-B758-59B32BCB08A5}" type="presParOf" srcId="{57647B1D-32FE-4352-A48B-8EC4737A312A}" destId="{4C1CDA9C-8EAB-4455-9263-E08EA7EA00E1}" srcOrd="3" destOrd="0" presId="urn:microsoft.com/office/officeart/2005/8/layout/process1"/>
    <dgm:cxn modelId="{21D47E04-9070-49A1-9DE5-0E49CDB4CBD4}" type="presParOf" srcId="{4C1CDA9C-8EAB-4455-9263-E08EA7EA00E1}" destId="{D9047880-D1B8-4821-A7F1-27922D0C4AD3}" srcOrd="0" destOrd="0" presId="urn:microsoft.com/office/officeart/2005/8/layout/process1"/>
    <dgm:cxn modelId="{09B169AC-4819-469C-B03D-5E117C6B89CD}" type="presParOf" srcId="{57647B1D-32FE-4352-A48B-8EC4737A312A}" destId="{CF74118B-188D-4F96-A7E5-F5FF70A6AEFC}" srcOrd="4" destOrd="0" presId="urn:microsoft.com/office/officeart/2005/8/layout/process1"/>
    <dgm:cxn modelId="{8A86839A-E058-41C8-A313-FF2CDD029B17}" type="presParOf" srcId="{57647B1D-32FE-4352-A48B-8EC4737A312A}" destId="{8DB3D7FC-241A-4FDC-AAE5-0770C10F102F}" srcOrd="5" destOrd="0" presId="urn:microsoft.com/office/officeart/2005/8/layout/process1"/>
    <dgm:cxn modelId="{00A8C741-B13D-4E1D-AE55-BF8B02165A92}" type="presParOf" srcId="{8DB3D7FC-241A-4FDC-AAE5-0770C10F102F}" destId="{59CF6A62-EE67-47ED-8205-475B0C65CAD9}" srcOrd="0" destOrd="0" presId="urn:microsoft.com/office/officeart/2005/8/layout/process1"/>
    <dgm:cxn modelId="{29218714-B175-4AB6-9219-AC14B8B63CC7}" type="presParOf" srcId="{57647B1D-32FE-4352-A48B-8EC4737A312A}" destId="{9B704009-42F5-4CF2-BF9A-CF656EEBCFE0}" srcOrd="6" destOrd="0" presId="urn:microsoft.com/office/officeart/2005/8/layout/process1"/>
    <dgm:cxn modelId="{8B02A90E-D8CC-4880-932F-95AE3BCEEDE2}" type="presParOf" srcId="{57647B1D-32FE-4352-A48B-8EC4737A312A}" destId="{67B2D9B1-AB6C-48C3-9093-5A1B5A32B8ED}" srcOrd="7" destOrd="0" presId="urn:microsoft.com/office/officeart/2005/8/layout/process1"/>
    <dgm:cxn modelId="{FC7E9B7C-00CD-4687-8065-6E5F3E080417}" type="presParOf" srcId="{67B2D9B1-AB6C-48C3-9093-5A1B5A32B8ED}" destId="{B7F2AD3F-5930-4936-8D9E-C643B45EF1A9}" srcOrd="0" destOrd="0" presId="urn:microsoft.com/office/officeart/2005/8/layout/process1"/>
    <dgm:cxn modelId="{5119C616-9C63-4AD6-9BA3-B25A8534F2AB}" type="presParOf" srcId="{57647B1D-32FE-4352-A48B-8EC4737A312A}" destId="{858FA329-FE6D-4F32-BC6A-1AAEBDC8B318}" srcOrd="8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BCDBD6-EB21-4BB4-8400-65C54A7D6D29}">
      <dsp:nvSpPr>
        <dsp:cNvPr id="0" name=""/>
        <dsp:cNvSpPr/>
      </dsp:nvSpPr>
      <dsp:spPr>
        <a:xfrm>
          <a:off x="5037" y="0"/>
          <a:ext cx="1561531" cy="658010"/>
        </a:xfrm>
        <a:prstGeom prst="flowChartAlternateProcess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College </a:t>
          </a:r>
          <a:r>
            <a:rPr lang="en-US" sz="11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Transition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High School / Adult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37158" y="32121"/>
        <a:ext cx="1497289" cy="593768"/>
      </dsp:txXfrm>
    </dsp:sp>
    <dsp:sp modelId="{2568A646-64C1-4724-A9A6-C715E409DFDD}">
      <dsp:nvSpPr>
        <dsp:cNvPr id="0" name=""/>
        <dsp:cNvSpPr/>
      </dsp:nvSpPr>
      <dsp:spPr>
        <a:xfrm>
          <a:off x="1722721" y="135375"/>
          <a:ext cx="331044" cy="387259"/>
        </a:xfrm>
        <a:prstGeom prst="rightArrow">
          <a:avLst>
            <a:gd name="adj1" fmla="val 60000"/>
            <a:gd name="adj2" fmla="val 50000"/>
          </a:avLst>
        </a:prstGeom>
        <a:solidFill>
          <a:srgbClr val="6799C8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1722721" y="212827"/>
        <a:ext cx="231731" cy="232355"/>
      </dsp:txXfrm>
    </dsp:sp>
    <dsp:sp modelId="{C6E1C16C-B722-4D3E-B55E-DD78EC8F5D97}">
      <dsp:nvSpPr>
        <dsp:cNvPr id="0" name=""/>
        <dsp:cNvSpPr/>
      </dsp:nvSpPr>
      <dsp:spPr>
        <a:xfrm>
          <a:off x="2191181" y="0"/>
          <a:ext cx="1561531" cy="65801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Front Door of the College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0 – 15 Credits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2210453" y="19272"/>
        <a:ext cx="1522987" cy="619466"/>
      </dsp:txXfrm>
    </dsp:sp>
    <dsp:sp modelId="{4C1CDA9C-8EAB-4455-9263-E08EA7EA00E1}">
      <dsp:nvSpPr>
        <dsp:cNvPr id="0" name=""/>
        <dsp:cNvSpPr/>
      </dsp:nvSpPr>
      <dsp:spPr>
        <a:xfrm>
          <a:off x="3908866" y="135375"/>
          <a:ext cx="331044" cy="387259"/>
        </a:xfrm>
        <a:prstGeom prst="rightArrow">
          <a:avLst>
            <a:gd name="adj1" fmla="val 60000"/>
            <a:gd name="adj2" fmla="val 50000"/>
          </a:avLst>
        </a:prstGeom>
        <a:solidFill>
          <a:srgbClr val="6799C8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3908866" y="212827"/>
        <a:ext cx="231731" cy="232355"/>
      </dsp:txXfrm>
    </dsp:sp>
    <dsp:sp modelId="{CF74118B-188D-4F96-A7E5-F5FF70A6AEFC}">
      <dsp:nvSpPr>
        <dsp:cNvPr id="0" name=""/>
        <dsp:cNvSpPr/>
      </dsp:nvSpPr>
      <dsp:spPr>
        <a:xfrm>
          <a:off x="4377325" y="0"/>
          <a:ext cx="1561531" cy="65801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Undecided Major Exploration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16 – 30 Credits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4396597" y="19272"/>
        <a:ext cx="1522987" cy="619466"/>
      </dsp:txXfrm>
    </dsp:sp>
    <dsp:sp modelId="{8DB3D7FC-241A-4FDC-AAE5-0770C10F102F}">
      <dsp:nvSpPr>
        <dsp:cNvPr id="0" name=""/>
        <dsp:cNvSpPr/>
      </dsp:nvSpPr>
      <dsp:spPr>
        <a:xfrm>
          <a:off x="6095010" y="135375"/>
          <a:ext cx="331044" cy="387259"/>
        </a:xfrm>
        <a:prstGeom prst="rightArrow">
          <a:avLst>
            <a:gd name="adj1" fmla="val 60000"/>
            <a:gd name="adj2" fmla="val 50000"/>
          </a:avLst>
        </a:prstGeom>
        <a:solidFill>
          <a:srgbClr val="6799C8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6095010" y="212827"/>
        <a:ext cx="231731" cy="232355"/>
      </dsp:txXfrm>
    </dsp:sp>
    <dsp:sp modelId="{9B704009-42F5-4CF2-BF9A-CF656EEBCFE0}">
      <dsp:nvSpPr>
        <dsp:cNvPr id="0" name=""/>
        <dsp:cNvSpPr/>
      </dsp:nvSpPr>
      <dsp:spPr>
        <a:xfrm>
          <a:off x="6563469" y="0"/>
          <a:ext cx="1561531" cy="65801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Program Advising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16 – 44 Credits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6582741" y="19272"/>
        <a:ext cx="1522987" cy="619466"/>
      </dsp:txXfrm>
    </dsp:sp>
    <dsp:sp modelId="{67B2D9B1-AB6C-48C3-9093-5A1B5A32B8ED}">
      <dsp:nvSpPr>
        <dsp:cNvPr id="0" name=""/>
        <dsp:cNvSpPr/>
      </dsp:nvSpPr>
      <dsp:spPr>
        <a:xfrm>
          <a:off x="8281154" y="135375"/>
          <a:ext cx="331044" cy="387259"/>
        </a:xfrm>
        <a:prstGeom prst="rightArrow">
          <a:avLst>
            <a:gd name="adj1" fmla="val 60000"/>
            <a:gd name="adj2" fmla="val 50000"/>
          </a:avLst>
        </a:prstGeom>
        <a:solidFill>
          <a:srgbClr val="6799C8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8281154" y="212827"/>
        <a:ext cx="231731" cy="232355"/>
      </dsp:txXfrm>
    </dsp:sp>
    <dsp:sp modelId="{858FA329-FE6D-4F32-BC6A-1AAEBDC8B318}">
      <dsp:nvSpPr>
        <dsp:cNvPr id="0" name=""/>
        <dsp:cNvSpPr/>
      </dsp:nvSpPr>
      <dsp:spPr>
        <a:xfrm>
          <a:off x="8749614" y="0"/>
          <a:ext cx="1561531" cy="65801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Graduation Transition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45 – 63 Credits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8768886" y="19272"/>
        <a:ext cx="1522987" cy="619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7CEA902-6C3C-46B2-8F9A-710B5599649A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A403C38-998E-43E9-A4C7-13BA617D9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894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54967B4-8D60-784A-BC00-BE247935A528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8F8AFF6-A6D0-3244-A651-0A4A2DBD3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47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796303"/>
            <a:ext cx="94488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666565"/>
            <a:ext cx="94488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4564" y="6221507"/>
            <a:ext cx="3657600" cy="365125"/>
          </a:xfrm>
        </p:spPr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27200" y="6221507"/>
            <a:ext cx="3657600" cy="365125"/>
          </a:xfrm>
        </p:spPr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033" y="3765177"/>
            <a:ext cx="9696451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37352" y="777241"/>
            <a:ext cx="5725817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2033" y="4867836"/>
            <a:ext cx="9696451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54AB02A5-4FE5-49D9-9E24-09F23B90C450}" type="datetimeFigureOut">
              <a:rPr lang="en-US" smtClean="0"/>
              <a:t>2/10/2014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2117" y="609601"/>
            <a:ext cx="20320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2032" y="609601"/>
            <a:ext cx="7895168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792224"/>
            <a:ext cx="94488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3666744"/>
            <a:ext cx="94488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033" y="274638"/>
            <a:ext cx="9696452" cy="13390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2031" y="1816101"/>
            <a:ext cx="4572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6484" y="1816101"/>
            <a:ext cx="4572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033" y="274638"/>
            <a:ext cx="9696452" cy="133900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2032" y="1688679"/>
            <a:ext cx="4572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2032" y="2590800"/>
            <a:ext cx="4572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76484" y="1688679"/>
            <a:ext cx="4572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76484" y="2590800"/>
            <a:ext cx="4572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305" y="381000"/>
            <a:ext cx="4572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4117" y="381001"/>
            <a:ext cx="4572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6305" y="2057401"/>
            <a:ext cx="4572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6484" y="739588"/>
            <a:ext cx="4572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50848" y="779930"/>
            <a:ext cx="4572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76484" y="2057400"/>
            <a:ext cx="4572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2033" y="274638"/>
            <a:ext cx="9696452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2033" y="1801907"/>
            <a:ext cx="9696452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02917" y="6356351"/>
            <a:ext cx="3239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t>2/10/2014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356351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93857" y="6356351"/>
            <a:ext cx="81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3" r:id="rId1"/>
    <p:sldLayoutId id="2147484574" r:id="rId2"/>
    <p:sldLayoutId id="2147484575" r:id="rId3"/>
    <p:sldLayoutId id="2147484576" r:id="rId4"/>
    <p:sldLayoutId id="2147484577" r:id="rId5"/>
    <p:sldLayoutId id="2147484578" r:id="rId6"/>
    <p:sldLayoutId id="2147484579" r:id="rId7"/>
    <p:sldLayoutId id="2147484580" r:id="rId8"/>
    <p:sldLayoutId id="2147484581" r:id="rId9"/>
    <p:sldLayoutId id="2147484582" r:id="rId10"/>
    <p:sldLayoutId id="2147484583" r:id="rId11"/>
    <p:sldLayoutId id="2147484584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2.png"/><Relationship Id="rId7" Type="http://schemas.openxmlformats.org/officeDocument/2006/relationships/image" Target="../media/image18.jpeg"/><Relationship Id="rId12" Type="http://schemas.openxmlformats.org/officeDocument/2006/relationships/image" Target="../media/image2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emf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2.png"/><Relationship Id="rId7" Type="http://schemas.openxmlformats.org/officeDocument/2006/relationships/image" Target="../media/image2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lide03cityscap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0"/>
            <a:ext cx="109727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264" y="639489"/>
            <a:ext cx="8246533" cy="1948225"/>
          </a:xfrm>
          <a:ln>
            <a:noFill/>
          </a:ln>
        </p:spPr>
        <p:txBody>
          <a:bodyPr anchor="ctr"/>
          <a:lstStyle/>
          <a:p>
            <a:pPr>
              <a:lnSpc>
                <a:spcPts val="3700"/>
              </a:lnSpc>
            </a:pPr>
            <a:r>
              <a:rPr lang="en-US" sz="2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SLCC Higher Education Appropriation Subcommittee Presentation 2014</a:t>
            </a:r>
            <a:endPara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062" y="254497"/>
            <a:ext cx="3928417" cy="7699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33" y="2553716"/>
            <a:ext cx="2829955" cy="1591850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06" y="4385561"/>
            <a:ext cx="2829955" cy="1591850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37"/>
          <a:stretch/>
        </p:blipFill>
        <p:spPr>
          <a:xfrm>
            <a:off x="6638313" y="4383409"/>
            <a:ext cx="2833075" cy="1579722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" b="966"/>
          <a:stretch/>
        </p:blipFill>
        <p:spPr>
          <a:xfrm>
            <a:off x="3536973" y="2559186"/>
            <a:ext cx="2829955" cy="1602377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7345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-3008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36545" y="359924"/>
            <a:ext cx="35189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Acute Equity</a:t>
            </a:r>
          </a:p>
          <a:p>
            <a:pPr algn="ctr"/>
            <a:r>
              <a:rPr lang="en-US" sz="3600" i="1" dirty="0" smtClean="0">
                <a:solidFill>
                  <a:srgbClr val="005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Support</a:t>
            </a:r>
            <a:endParaRPr lang="en-US" sz="3600" i="1" dirty="0" smtClean="0">
              <a:solidFill>
                <a:srgbClr val="0052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0041" y="1778683"/>
            <a:ext cx="913197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 student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dvisor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atio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1222:1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Campus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site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upport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Additional staff support in student service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(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i.e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financial aid, admissions, orientation, student outreach)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Conversion of soft funded positions to E&amp;G support to minimize/decrease student fee increases in the future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Ongoing funding to support student employment opportunities</a:t>
            </a:r>
          </a:p>
          <a:p>
            <a:r>
              <a:rPr lang="en-US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3578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72292" y="359924"/>
            <a:ext cx="4647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Acute Equity</a:t>
            </a:r>
          </a:p>
          <a:p>
            <a:pPr algn="ctr"/>
            <a:r>
              <a:rPr lang="en-US" sz="3600" i="1" dirty="0" smtClean="0">
                <a:solidFill>
                  <a:srgbClr val="6666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 Support</a:t>
            </a:r>
            <a:endParaRPr lang="en-US" sz="3600" i="1" dirty="0" smtClean="0">
              <a:solidFill>
                <a:srgbClr val="6666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0042" y="1614302"/>
            <a:ext cx="9168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Personnel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Funding for key new positions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Full time legal counsel, Facilities, IT, HR,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Emergency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anagement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ersonnel and operations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upport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Equipment (New &amp;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Replacement)</a:t>
            </a: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Instructional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hardware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wireless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computers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Facilities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 equipment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31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15979" y="1590243"/>
            <a:ext cx="91800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Facilities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Acceleration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Debt Service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Payments</a:t>
            </a: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Renovation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Projects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Operating Budget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Adjustments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Hardware and Software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Institutional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Leases and facility maintenance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72292" y="359924"/>
            <a:ext cx="4647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Acute Equity</a:t>
            </a:r>
          </a:p>
          <a:p>
            <a:pPr algn="ctr"/>
            <a:r>
              <a:rPr lang="en-US" sz="3600" i="1" dirty="0" smtClean="0">
                <a:solidFill>
                  <a:srgbClr val="6666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 Support</a:t>
            </a:r>
            <a:endParaRPr lang="en-US" sz="3600" i="1" dirty="0" smtClean="0">
              <a:solidFill>
                <a:srgbClr val="6666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35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4" name="Chevron 3"/>
          <p:cNvSpPr>
            <a:spLocks/>
          </p:cNvSpPr>
          <p:nvPr/>
        </p:nvSpPr>
        <p:spPr>
          <a:xfrm>
            <a:off x="841555" y="1539601"/>
            <a:ext cx="2267697" cy="4199223"/>
          </a:xfrm>
          <a:prstGeom prst="chevron">
            <a:avLst>
              <a:gd name="adj" fmla="val 2304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Chevron 8"/>
          <p:cNvSpPr>
            <a:spLocks/>
          </p:cNvSpPr>
          <p:nvPr/>
        </p:nvSpPr>
        <p:spPr>
          <a:xfrm>
            <a:off x="2967125" y="1539601"/>
            <a:ext cx="2267697" cy="4199223"/>
          </a:xfrm>
          <a:prstGeom prst="chevron">
            <a:avLst>
              <a:gd name="adj" fmla="val 2304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Chevron 11"/>
          <p:cNvSpPr>
            <a:spLocks/>
          </p:cNvSpPr>
          <p:nvPr/>
        </p:nvSpPr>
        <p:spPr>
          <a:xfrm>
            <a:off x="9343836" y="1539601"/>
            <a:ext cx="2267697" cy="4199223"/>
          </a:xfrm>
          <a:prstGeom prst="chevron">
            <a:avLst>
              <a:gd name="adj" fmla="val 2304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1193" y="1606850"/>
            <a:ext cx="165635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u="sng" dirty="0" smtClean="0">
                <a:latin typeface="Arial Narrow" panose="020B0606020202030204" pitchFamily="34" charset="0"/>
              </a:rPr>
              <a:t>High School Transition</a:t>
            </a:r>
            <a:endParaRPr lang="en-US" sz="1400" u="sng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10085" y="1614721"/>
            <a:ext cx="106785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u="sng" dirty="0" smtClean="0">
                <a:latin typeface="Arial Narrow" panose="020B0606020202030204" pitchFamily="34" charset="0"/>
              </a:rPr>
              <a:t>FYE Advisors</a:t>
            </a:r>
            <a:endParaRPr lang="en-US" sz="1400" u="sng" dirty="0">
              <a:latin typeface="Arial Narrow" panose="020B0606020202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92313" y="1575229"/>
            <a:ext cx="1526315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 smtClean="0">
                <a:latin typeface="Arial Narrow" panose="020B0606020202030204" pitchFamily="34" charset="0"/>
              </a:rPr>
              <a:t>Completion Advisors</a:t>
            </a:r>
            <a:endParaRPr lang="en-US" sz="1400" u="sng" dirty="0">
              <a:latin typeface="Arial Narrow" panose="020B0606020202030204" pitchFamily="34" charset="0"/>
            </a:endParaRP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556708102"/>
              </p:ext>
            </p:extLst>
          </p:nvPr>
        </p:nvGraphicFramePr>
        <p:xfrm>
          <a:off x="780442" y="727506"/>
          <a:ext cx="10316183" cy="658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284196" y="2067185"/>
            <a:ext cx="9653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 Narrow" panose="020B0606020202030204" pitchFamily="34" charset="0"/>
              </a:rPr>
              <a:t>ETS  7-12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Gear Up 9-12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Horizonte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Grant Funded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SAT?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00669" y="3200580"/>
            <a:ext cx="14761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College Advisor in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     Key Schools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College Readiness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Expanded Summer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Bridge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Increased Attention 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     to Returning Adult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     Transitions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8995" y="4811379"/>
            <a:ext cx="1482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 Narrow" panose="020B0606020202030204" pitchFamily="34" charset="0"/>
              </a:rPr>
              <a:t>3 High School Advisors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2 Adult Transitions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57210" y="3209300"/>
            <a:ext cx="1437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Core-Group Advisors</a:t>
            </a:r>
          </a:p>
          <a:p>
            <a:r>
              <a:rPr lang="en-US" sz="1200" dirty="0">
                <a:latin typeface="Arial Narrow" panose="020B0606020202030204" pitchFamily="34" charset="0"/>
              </a:rPr>
              <a:t>Working with Gateway</a:t>
            </a:r>
          </a:p>
          <a:p>
            <a:r>
              <a:rPr lang="en-US" sz="1200" dirty="0">
                <a:latin typeface="Arial Narrow" panose="020B0606020202030204" pitchFamily="34" charset="0"/>
              </a:rPr>
              <a:t>Courses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02423" y="5319211"/>
            <a:ext cx="1048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 Narrow" panose="020B0606020202030204" pitchFamily="34" charset="0"/>
              </a:rPr>
              <a:t>5 FYE Advisors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889215" y="3155265"/>
            <a:ext cx="15616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Next Step Advisors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Outreach to Students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      for Early Audit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Pipeline Events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Reverse Transfer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      Advisor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8639" y="5319211"/>
            <a:ext cx="7660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 Narrow" panose="020B0606020202030204" pitchFamily="34" charset="0"/>
              </a:rPr>
              <a:t>5 Advisors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86519" y="1881532"/>
            <a:ext cx="389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anose="020B0606020202030204" pitchFamily="34" charset="0"/>
              </a:rPr>
              <a:t>3.5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147022" y="1909566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anose="020B0606020202030204" pitchFamily="34" charset="0"/>
              </a:rPr>
              <a:t>1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635827" y="1539601"/>
            <a:ext cx="1268271" cy="41992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90129" y="5782050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$325,000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23433" y="5782050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$325,000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364503" y="5782050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$130,000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36238" y="5782050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$195,000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293711" y="5786161"/>
            <a:ext cx="24545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$975,000 Staff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$193,800 Current Expense</a:t>
            </a:r>
          </a:p>
          <a:p>
            <a:r>
              <a:rPr lang="en-US" b="1" u="sng" dirty="0" smtClean="0">
                <a:latin typeface="Arial Narrow" panose="020B0606020202030204" pitchFamily="34" charset="0"/>
              </a:rPr>
              <a:t>$1,168,000 TOTAL</a:t>
            </a:r>
            <a:endParaRPr lang="en-US" b="1" u="sng" dirty="0">
              <a:latin typeface="Arial Narrow" panose="020B0606020202030204" pitchFamily="34" charset="0"/>
            </a:endParaRPr>
          </a:p>
        </p:txBody>
      </p:sp>
      <p:sp>
        <p:nvSpPr>
          <p:cNvPr id="10" name="Chevron 9"/>
          <p:cNvSpPr>
            <a:spLocks/>
          </p:cNvSpPr>
          <p:nvPr/>
        </p:nvSpPr>
        <p:spPr>
          <a:xfrm>
            <a:off x="5092695" y="1539601"/>
            <a:ext cx="2267697" cy="4199223"/>
          </a:xfrm>
          <a:prstGeom prst="chevron">
            <a:avLst>
              <a:gd name="adj" fmla="val 2304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02861" y="1614721"/>
            <a:ext cx="123296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 smtClean="0">
                <a:latin typeface="Arial Narrow" panose="020B0606020202030204" pitchFamily="34" charset="0"/>
              </a:rPr>
              <a:t>Career Advisors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81981" y="3140724"/>
            <a:ext cx="15408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 Narrow" panose="020B0606020202030204" pitchFamily="34" charset="0"/>
              </a:rPr>
              <a:t>Mandatory Advising if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Undecided at 30 Credits</a:t>
            </a:r>
          </a:p>
          <a:p>
            <a:endParaRPr lang="en-US" sz="1200" dirty="0">
              <a:latin typeface="Arial Narrow" panose="020B0606020202030204" pitchFamily="34" charset="0"/>
            </a:endParaRPr>
          </a:p>
          <a:p>
            <a:r>
              <a:rPr lang="en-US" sz="1200" dirty="0" smtClean="0">
                <a:latin typeface="Arial Narrow" panose="020B0606020202030204" pitchFamily="34" charset="0"/>
              </a:rPr>
              <a:t>Career Module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87294" y="5134545"/>
            <a:ext cx="1313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 Narrow" panose="020B0606020202030204" pitchFamily="34" charset="0"/>
              </a:rPr>
              <a:t>1 Early Alert Advisor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1 Career Advisor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824419" y="1922498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anose="020B0606020202030204" pitchFamily="34" charset="0"/>
              </a:rPr>
              <a:t>1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11" name="Chevron 10"/>
          <p:cNvSpPr>
            <a:spLocks/>
          </p:cNvSpPr>
          <p:nvPr/>
        </p:nvSpPr>
        <p:spPr>
          <a:xfrm>
            <a:off x="7218265" y="1539601"/>
            <a:ext cx="2267697" cy="4199223"/>
          </a:xfrm>
          <a:prstGeom prst="chevron">
            <a:avLst>
              <a:gd name="adj" fmla="val 2304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6992" y="1602984"/>
            <a:ext cx="1348382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 smtClean="0">
                <a:latin typeface="Arial Narrow" panose="020B0606020202030204" pitchFamily="34" charset="0"/>
              </a:rPr>
              <a:t>Program Advisors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04098" y="3093224"/>
            <a:ext cx="12602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 Narrow" panose="020B0606020202030204" pitchFamily="34" charset="0"/>
              </a:rPr>
              <a:t>Additional Program</a:t>
            </a:r>
          </a:p>
          <a:p>
            <a:r>
              <a:rPr lang="en-US" sz="1200" dirty="0" smtClean="0">
                <a:latin typeface="Arial Narrow" panose="020B0606020202030204" pitchFamily="34" charset="0"/>
              </a:rPr>
              <a:t>Advisors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Science / Math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Social Science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 Narrow" panose="020B0606020202030204" pitchFamily="34" charset="0"/>
              </a:rPr>
              <a:t>CTE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53564" y="5319211"/>
            <a:ext cx="12870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 Narrow" panose="020B0606020202030204" pitchFamily="34" charset="0"/>
              </a:rPr>
              <a:t>3 Program Advisors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033327" y="1929098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 Narrow" panose="020B0606020202030204" pitchFamily="34" charset="0"/>
              </a:rPr>
              <a:t>1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280062" y="3240397"/>
            <a:ext cx="461665" cy="73513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BLOCK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6049" y="2060223"/>
            <a:ext cx="461665" cy="72391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Current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6049" y="3118379"/>
            <a:ext cx="738664" cy="103970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dirty="0" smtClean="0">
                <a:latin typeface="Arial Narrow" panose="020B0606020202030204" pitchFamily="34" charset="0"/>
              </a:rPr>
              <a:t>Momentum</a:t>
            </a:r>
          </a:p>
          <a:p>
            <a:pPr algn="ctr"/>
            <a:r>
              <a:rPr lang="en-US" dirty="0" smtClean="0">
                <a:latin typeface="Arial Narrow" panose="020B0606020202030204" pitchFamily="34" charset="0"/>
              </a:rPr>
              <a:t>Strategies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6049" y="4767515"/>
            <a:ext cx="461665" cy="54598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Need</a:t>
            </a:r>
            <a:endParaRPr lang="en-US" dirty="0">
              <a:latin typeface="Arial Narrow" panose="020B0606020202030204" pitchFamily="34" charset="0"/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581025" y="2457450"/>
            <a:ext cx="696189" cy="9526"/>
          </a:xfrm>
          <a:prstGeom prst="straightConnector1">
            <a:avLst/>
          </a:prstGeom>
          <a:ln>
            <a:solidFill>
              <a:srgbClr val="994708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877784" y="3620105"/>
            <a:ext cx="696189" cy="9526"/>
          </a:xfrm>
          <a:prstGeom prst="straightConnector1">
            <a:avLst/>
          </a:prstGeom>
          <a:ln>
            <a:solidFill>
              <a:srgbClr val="994708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01473" y="5050032"/>
            <a:ext cx="527349" cy="0"/>
          </a:xfrm>
          <a:prstGeom prst="straightConnector1">
            <a:avLst/>
          </a:prstGeom>
          <a:ln>
            <a:solidFill>
              <a:srgbClr val="994708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528088" y="27644"/>
            <a:ext cx="411202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Narrow" panose="020B0606020202030204" pitchFamily="34" charset="0"/>
              </a:rPr>
              <a:t>Mission Based Funding: Distinctive</a:t>
            </a:r>
          </a:p>
          <a:p>
            <a:pPr algn="ctr"/>
            <a:r>
              <a:rPr lang="en-US" sz="1400" dirty="0" smtClean="0">
                <a:latin typeface="Arial Narrow" panose="020B0606020202030204" pitchFamily="34" charset="0"/>
              </a:rPr>
              <a:t>Student Advising Pathway</a:t>
            </a:r>
            <a:endParaRPr lang="en-US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76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19038" y="383440"/>
            <a:ext cx="8469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State Initiatives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 Access Support and Completion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0817" y="2008728"/>
            <a:ext cx="9828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 Access Support and Completion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Budget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Request $3,430,000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21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10" y="0"/>
            <a:ext cx="12192000" cy="6858000"/>
          </a:xfrm>
          <a:prstGeom prst="rect">
            <a:avLst/>
          </a:prstGeom>
        </p:spPr>
      </p:pic>
      <p:sp>
        <p:nvSpPr>
          <p:cNvPr id="8" name="Title 5"/>
          <p:cNvSpPr txBox="1">
            <a:spLocks/>
          </p:cNvSpPr>
          <p:nvPr/>
        </p:nvSpPr>
        <p:spPr>
          <a:xfrm>
            <a:off x="2482316" y="4639150"/>
            <a:ext cx="7865390" cy="13586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285669" y="2407360"/>
            <a:ext cx="7768056" cy="123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0470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altLang="en-US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708" y="1567252"/>
            <a:ext cx="2919978" cy="10894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156" y="493029"/>
            <a:ext cx="2876905" cy="1914331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73"/>
          <a:stretch/>
        </p:blipFill>
        <p:spPr>
          <a:xfrm>
            <a:off x="8628186" y="4746349"/>
            <a:ext cx="3336392" cy="1885022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9"/>
          <a:stretch/>
        </p:blipFill>
        <p:spPr>
          <a:xfrm>
            <a:off x="205349" y="4739508"/>
            <a:ext cx="3206103" cy="1891864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"/>
          <a:stretch/>
        </p:blipFill>
        <p:spPr>
          <a:xfrm>
            <a:off x="1538057" y="318467"/>
            <a:ext cx="1822954" cy="2546862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" t="9333" r="4189" b="2655"/>
          <a:stretch/>
        </p:blipFill>
        <p:spPr>
          <a:xfrm>
            <a:off x="3196498" y="4229114"/>
            <a:ext cx="5525477" cy="1891863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793" y="2710986"/>
            <a:ext cx="2381689" cy="1511149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81"/>
          <a:stretch/>
        </p:blipFill>
        <p:spPr>
          <a:xfrm>
            <a:off x="220772" y="2558770"/>
            <a:ext cx="2547115" cy="1497415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209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6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05506" y="382242"/>
            <a:ext cx="3159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Compensation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35235" y="1440030"/>
            <a:ext cx="9124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3% Compensation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9.5% Health &amp; Dental Insurance Increases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State retirement increases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086" y="3066374"/>
            <a:ext cx="3814126" cy="2143125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28"/>
          <a:stretch/>
        </p:blipFill>
        <p:spPr>
          <a:xfrm>
            <a:off x="1676511" y="3056850"/>
            <a:ext cx="3878623" cy="2162175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378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9847" y="382576"/>
            <a:ext cx="93153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SLCC Enrollment Projection Growth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 2020</a:t>
            </a: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809814"/>
              </p:ext>
            </p:extLst>
          </p:nvPr>
        </p:nvGraphicFramePr>
        <p:xfrm>
          <a:off x="1564105" y="1143001"/>
          <a:ext cx="9083842" cy="453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0765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9" y="-1707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237" y="4659220"/>
            <a:ext cx="9696451" cy="1098176"/>
          </a:xfrm>
        </p:spPr>
        <p:txBody>
          <a:bodyPr/>
          <a:lstStyle/>
          <a:p>
            <a:pPr lvl="0"/>
            <a:r>
              <a:rPr lang="en-US" sz="3200" b="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Decrease of 20% in Tax Funds per FTE since 2008</a:t>
            </a:r>
            <a:endParaRPr lang="en-US" sz="3200" b="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507124" y="135172"/>
            <a:ext cx="10846676" cy="16211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Percentage Change Full-Time Enrollment </a:t>
            </a:r>
          </a:p>
          <a:p>
            <a:r>
              <a:rPr lang="en-US" sz="3200" b="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vs. </a:t>
            </a:r>
          </a:p>
          <a:p>
            <a:r>
              <a:rPr lang="en-US" sz="3200" b="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Tax Funds per FTE</a:t>
            </a:r>
            <a:endParaRPr lang="en-US" sz="3200" b="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8107753"/>
              </p:ext>
            </p:extLst>
          </p:nvPr>
        </p:nvGraphicFramePr>
        <p:xfrm>
          <a:off x="2603241" y="1756302"/>
          <a:ext cx="6997960" cy="3338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6764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-9331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8" name="Title 5"/>
          <p:cNvSpPr txBox="1">
            <a:spLocks/>
          </p:cNvSpPr>
          <p:nvPr/>
        </p:nvSpPr>
        <p:spPr>
          <a:xfrm>
            <a:off x="620503" y="329461"/>
            <a:ext cx="10846676" cy="10981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Center for Higher Education</a:t>
            </a:r>
          </a:p>
          <a:p>
            <a:r>
              <a:rPr lang="en-US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Systems (NCHEMS)</a:t>
            </a:r>
          </a:p>
        </p:txBody>
      </p:sp>
      <p:graphicFrame>
        <p:nvGraphicFramePr>
          <p:cNvPr id="9" name="Char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30241"/>
              </p:ext>
            </p:extLst>
          </p:nvPr>
        </p:nvGraphicFramePr>
        <p:xfrm>
          <a:off x="620503" y="1251321"/>
          <a:ext cx="5669504" cy="3642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467110"/>
              </p:ext>
            </p:extLst>
          </p:nvPr>
        </p:nvGraphicFramePr>
        <p:xfrm>
          <a:off x="4932792" y="1286267"/>
          <a:ext cx="5560719" cy="3572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1960969682"/>
              </p:ext>
            </p:extLst>
          </p:nvPr>
        </p:nvGraphicFramePr>
        <p:xfrm>
          <a:off x="1447799" y="4760318"/>
          <a:ext cx="9293225" cy="919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33585" y="4483484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E&amp;G Line Item</a:t>
            </a:r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418694" y="4769843"/>
            <a:ext cx="3868305" cy="369332"/>
            <a:chOff x="6437745" y="4657511"/>
            <a:chExt cx="3398982" cy="369332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6437745" y="4851655"/>
              <a:ext cx="3398982" cy="0"/>
            </a:xfrm>
            <a:prstGeom prst="straightConnector1">
              <a:avLst/>
            </a:prstGeom>
            <a:ln w="69850">
              <a:solidFill>
                <a:srgbClr val="FF0000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7708040" y="4657511"/>
              <a:ext cx="1300344" cy="369332"/>
            </a:xfrm>
            <a:prstGeom prst="rect">
              <a:avLst/>
            </a:prstGeom>
            <a:solidFill>
              <a:srgbClr val="6799C8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$65.6 Million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93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9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8" name="Title 5"/>
          <p:cNvSpPr txBox="1">
            <a:spLocks/>
          </p:cNvSpPr>
          <p:nvPr/>
        </p:nvSpPr>
        <p:spPr>
          <a:xfrm>
            <a:off x="569021" y="477138"/>
            <a:ext cx="10846676" cy="10981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Equity Funding </a:t>
            </a:r>
          </a:p>
          <a:p>
            <a:r>
              <a:rPr lang="en-US" sz="32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USHE System Request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662675823"/>
              </p:ext>
            </p:extLst>
          </p:nvPr>
        </p:nvGraphicFramePr>
        <p:xfrm>
          <a:off x="2031999" y="1908580"/>
          <a:ext cx="9136744" cy="3615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15322" y="3294416"/>
            <a:ext cx="2390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Mission Based Equity</a:t>
            </a: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Funding FY 2015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93492" y="1548986"/>
            <a:ext cx="50593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Salt Lake Community College $21,714,900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958017" y="2249120"/>
            <a:ext cx="1090608" cy="0"/>
          </a:xfrm>
          <a:prstGeom prst="straightConnector1">
            <a:avLst/>
          </a:prstGeom>
          <a:ln w="41275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112829" y="2077974"/>
            <a:ext cx="780983" cy="30777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$21.7M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72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24" y="5848415"/>
            <a:ext cx="2396340" cy="8940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2568" y="314325"/>
            <a:ext cx="77700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Completion: Keeping the Pipeline Flowing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086" y="619791"/>
            <a:ext cx="1390045" cy="361411"/>
          </a:xfrm>
          <a:prstGeom prst="rect">
            <a:avLst/>
          </a:prstGeom>
        </p:spPr>
      </p:pic>
      <p:pic>
        <p:nvPicPr>
          <p:cNvPr id="1026" name="Picture 2" descr="http://departments.weber.edu/printing/images/png_marks/W_left_2line_527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147" y="2576381"/>
            <a:ext cx="1463675" cy="52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60613" y="1809262"/>
            <a:ext cx="800875" cy="7339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388" y="1055186"/>
            <a:ext cx="1030091" cy="65283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47115" y="1484742"/>
            <a:ext cx="32160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903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SLCC is the top producer of students</a:t>
            </a:r>
          </a:p>
          <a:p>
            <a:r>
              <a:rPr lang="en-US" sz="1400" dirty="0" smtClean="0">
                <a:solidFill>
                  <a:srgbClr val="903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transfer to four-year</a:t>
            </a:r>
          </a:p>
          <a:p>
            <a:r>
              <a:rPr lang="en-US" sz="1400" dirty="0" smtClean="0">
                <a:solidFill>
                  <a:srgbClr val="903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institutions in Utah</a:t>
            </a:r>
            <a:endParaRPr lang="en-US" sz="1400" dirty="0">
              <a:solidFill>
                <a:srgbClr val="903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38322" y="3321650"/>
            <a:ext cx="2653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903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SLCC has been in the top ten in the nation in number of graduates for the past 10 years. </a:t>
            </a:r>
            <a:endParaRPr lang="en-US" sz="1400" dirty="0">
              <a:solidFill>
                <a:srgbClr val="903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98147" y="4809710"/>
            <a:ext cx="3028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903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SLCC-trained workers are meeting the needs of industry partners</a:t>
            </a:r>
            <a:endParaRPr lang="en-US" sz="1400" dirty="0">
              <a:solidFill>
                <a:srgbClr val="903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398" y="5458345"/>
            <a:ext cx="603731" cy="6037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004" y="5802230"/>
            <a:ext cx="1880934" cy="6108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666" y="3326641"/>
            <a:ext cx="1134072" cy="9920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08228" y="5073448"/>
            <a:ext cx="1527820" cy="6416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4"/>
          <a:stretch/>
        </p:blipFill>
        <p:spPr>
          <a:xfrm>
            <a:off x="266263" y="1425077"/>
            <a:ext cx="8875059" cy="531743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657677" y="2439277"/>
            <a:ext cx="976549" cy="646331"/>
          </a:xfrm>
          <a:prstGeom prst="rect">
            <a:avLst/>
          </a:prstGeom>
          <a:solidFill>
            <a:srgbClr val="903B1E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Student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Support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14248" y="2608996"/>
            <a:ext cx="1249060" cy="369332"/>
          </a:xfrm>
          <a:prstGeom prst="rect">
            <a:avLst/>
          </a:prstGeom>
          <a:solidFill>
            <a:srgbClr val="903B1E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Instruction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66236" y="4518892"/>
            <a:ext cx="1544013" cy="369332"/>
          </a:xfrm>
          <a:prstGeom prst="rect">
            <a:avLst/>
          </a:prstGeom>
          <a:solidFill>
            <a:srgbClr val="903B1E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Infrastructure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1175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874" y="302170"/>
            <a:ext cx="2704000" cy="10088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19327" y="1313948"/>
            <a:ext cx="31454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5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Support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55550" y="1313948"/>
            <a:ext cx="20746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903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36403" y="1313948"/>
            <a:ext cx="2597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6666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11879" y="1871108"/>
            <a:ext cx="365640" cy="557504"/>
          </a:xfrm>
          <a:prstGeom prst="downArrow">
            <a:avLst/>
          </a:prstGeom>
          <a:solidFill>
            <a:srgbClr val="9947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5714236" y="1871108"/>
            <a:ext cx="365640" cy="557504"/>
          </a:xfrm>
          <a:prstGeom prst="downArrow">
            <a:avLst/>
          </a:prstGeom>
          <a:solidFill>
            <a:srgbClr val="0052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288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9252176" y="1871108"/>
            <a:ext cx="365640" cy="557504"/>
          </a:xfrm>
          <a:prstGeom prst="downArrow">
            <a:avLst/>
          </a:prstGeom>
          <a:solidFill>
            <a:srgbClr val="66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00"/>
          <a:stretch/>
        </p:blipFill>
        <p:spPr>
          <a:xfrm>
            <a:off x="980756" y="4583464"/>
            <a:ext cx="2980944" cy="1645920"/>
          </a:xfrm>
          <a:prstGeom prst="rect">
            <a:avLst/>
          </a:prstGeom>
          <a:ln w="38100" cap="sq" cmpd="thickThin">
            <a:solidFill>
              <a:srgbClr val="903B1E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" name="Picture 18"/>
          <p:cNvPicPr>
            <a:picLocks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7" b="14248"/>
          <a:stretch/>
        </p:blipFill>
        <p:spPr>
          <a:xfrm>
            <a:off x="4509313" y="4583464"/>
            <a:ext cx="2980944" cy="1645920"/>
          </a:xfrm>
          <a:prstGeom prst="rect">
            <a:avLst/>
          </a:prstGeom>
          <a:ln w="38100" cap="sq" cmpd="thickThin">
            <a:solidFill>
              <a:srgbClr val="005288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95"/>
          <a:stretch/>
        </p:blipFill>
        <p:spPr>
          <a:xfrm>
            <a:off x="980756" y="2590196"/>
            <a:ext cx="2978726" cy="1645920"/>
          </a:xfrm>
          <a:prstGeom prst="rect">
            <a:avLst/>
          </a:prstGeom>
          <a:ln w="38100" cap="sq" cmpd="thickThin">
            <a:solidFill>
              <a:srgbClr val="903B1E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774" y="2590196"/>
            <a:ext cx="2980944" cy="1674967"/>
          </a:xfrm>
          <a:prstGeom prst="rect">
            <a:avLst/>
          </a:prstGeom>
          <a:ln w="38100" cap="sq" cmpd="thickThin">
            <a:solidFill>
              <a:srgbClr val="005288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18"/>
          <a:stretch/>
        </p:blipFill>
        <p:spPr>
          <a:xfrm flipH="1">
            <a:off x="8055010" y="2590196"/>
            <a:ext cx="2980944" cy="1727367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2"/>
          <a:stretch/>
        </p:blipFill>
        <p:spPr>
          <a:xfrm>
            <a:off x="8037871" y="4519651"/>
            <a:ext cx="2980944" cy="1709733"/>
          </a:xfrm>
          <a:prstGeom prst="rect">
            <a:avLst/>
          </a:prstGeom>
          <a:ln w="38100" cap="sq" cmpd="thickThin">
            <a:solidFill>
              <a:srgbClr val="66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9871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60" y="5679450"/>
            <a:ext cx="2396340" cy="8940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87703" y="359924"/>
            <a:ext cx="44165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Acute Equity</a:t>
            </a:r>
          </a:p>
          <a:p>
            <a:pPr algn="ctr"/>
            <a:r>
              <a:rPr lang="en-US" sz="3600" i="1" dirty="0" smtClean="0">
                <a:solidFill>
                  <a:srgbClr val="903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Instructional Support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79594" y="1630182"/>
            <a:ext cx="909587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full-time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aculty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ank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tructure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New f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ull-time faculty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high demand Gen Ed and CTE courses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workforce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economic development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perations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Ongoing support for new programs such as Visual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Arts, Design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Health Information Technology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Institution and program accreditation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87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ditio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radition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7746</TotalTime>
  <Words>519</Words>
  <Application>Microsoft Office PowerPoint</Application>
  <PresentationFormat>Widescreen</PresentationFormat>
  <Paragraphs>153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Candara</vt:lpstr>
      <vt:lpstr>Wingdings</vt:lpstr>
      <vt:lpstr>Tradition</vt:lpstr>
      <vt:lpstr>SLCC Higher Education Appropriation Subcommittee Presentation 2014</vt:lpstr>
      <vt:lpstr>PowerPoint Presentation</vt:lpstr>
      <vt:lpstr>PowerPoint Presentation</vt:lpstr>
      <vt:lpstr>Decrease of 20% in Tax Funds per FTE since 2008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SLCC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Sharlee Smith</dc:creator>
  <cp:lastModifiedBy>Kent Frogley</cp:lastModifiedBy>
  <cp:revision>189</cp:revision>
  <cp:lastPrinted>2014-02-05T18:48:59Z</cp:lastPrinted>
  <dcterms:created xsi:type="dcterms:W3CDTF">2014-01-22T23:19:30Z</dcterms:created>
  <dcterms:modified xsi:type="dcterms:W3CDTF">2014-02-10T21:36:07Z</dcterms:modified>
</cp:coreProperties>
</file>