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7" r:id="rId2"/>
    <p:sldId id="259" r:id="rId3"/>
    <p:sldId id="260" r:id="rId4"/>
    <p:sldId id="261" r:id="rId5"/>
    <p:sldId id="303" r:id="rId6"/>
    <p:sldId id="304" r:id="rId7"/>
    <p:sldId id="271" r:id="rId8"/>
    <p:sldId id="305" r:id="rId9"/>
    <p:sldId id="306" r:id="rId10"/>
    <p:sldId id="313" r:id="rId11"/>
    <p:sldId id="307" r:id="rId12"/>
    <p:sldId id="308" r:id="rId13"/>
    <p:sldId id="309" r:id="rId14"/>
    <p:sldId id="310" r:id="rId15"/>
    <p:sldId id="311" r:id="rId16"/>
    <p:sldId id="312" r:id="rId17"/>
    <p:sldId id="314" r:id="rId18"/>
    <p:sldId id="315" r:id="rId19"/>
    <p:sldId id="316" r:id="rId20"/>
    <p:sldId id="317" r:id="rId21"/>
    <p:sldId id="318" r:id="rId22"/>
    <p:sldId id="319" r:id="rId23"/>
    <p:sldId id="320" r:id="rId24"/>
    <p:sldId id="321" r:id="rId25"/>
    <p:sldId id="322" r:id="rId26"/>
    <p:sldId id="331" r:id="rId27"/>
    <p:sldId id="323" r:id="rId28"/>
    <p:sldId id="328" r:id="rId29"/>
    <p:sldId id="329" r:id="rId30"/>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66" autoAdjust="0"/>
    <p:restoredTop sz="94660"/>
  </p:normalViewPr>
  <p:slideViewPr>
    <p:cSldViewPr>
      <p:cViewPr varScale="1">
        <p:scale>
          <a:sx n="139" d="100"/>
          <a:sy n="139" d="100"/>
        </p:scale>
        <p:origin x="-102" y="-1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53501992806454"/>
          <c:y val="5.6962614509708728E-2"/>
          <c:w val="0.76748967142996016"/>
          <c:h val="0.63267748268361035"/>
        </c:manualLayout>
      </c:layout>
      <c:lineChart>
        <c:grouping val="standard"/>
        <c:varyColors val="0"/>
        <c:ser>
          <c:idx val="0"/>
          <c:order val="0"/>
          <c:tx>
            <c:strRef>
              <c:f>Sheet1!$B$1</c:f>
              <c:strCache>
                <c:ptCount val="1"/>
                <c:pt idx="0">
                  <c:v>Series 1</c:v>
                </c:pt>
              </c:strCache>
            </c:strRef>
          </c:tx>
          <c:cat>
            <c:strRef>
              <c:f>Sheet1!$A$2:$A$19</c:f>
              <c:strCache>
                <c:ptCount val="18"/>
                <c:pt idx="0">
                  <c:v>94</c:v>
                </c:pt>
                <c:pt idx="1">
                  <c:v>95</c:v>
                </c:pt>
                <c:pt idx="2">
                  <c:v>96</c:v>
                </c:pt>
                <c:pt idx="3">
                  <c:v>97</c:v>
                </c:pt>
                <c:pt idx="4">
                  <c:v>98</c:v>
                </c:pt>
                <c:pt idx="5">
                  <c:v>99</c:v>
                </c:pt>
                <c:pt idx="6">
                  <c:v>00</c:v>
                </c:pt>
                <c:pt idx="7">
                  <c:v>01</c:v>
                </c:pt>
                <c:pt idx="8">
                  <c:v>02</c:v>
                </c:pt>
                <c:pt idx="9">
                  <c:v>03</c:v>
                </c:pt>
                <c:pt idx="10">
                  <c:v>04</c:v>
                </c:pt>
                <c:pt idx="11">
                  <c:v>05</c:v>
                </c:pt>
                <c:pt idx="12">
                  <c:v>06</c:v>
                </c:pt>
                <c:pt idx="13">
                  <c:v>07</c:v>
                </c:pt>
                <c:pt idx="14">
                  <c:v>08</c:v>
                </c:pt>
                <c:pt idx="15">
                  <c:v>09</c:v>
                </c:pt>
                <c:pt idx="16">
                  <c:v>10</c:v>
                </c:pt>
                <c:pt idx="17">
                  <c:v>11</c:v>
                </c:pt>
              </c:strCache>
            </c:strRef>
          </c:cat>
          <c:val>
            <c:numRef>
              <c:f>Sheet1!$B$2:$B$19</c:f>
              <c:numCache>
                <c:formatCode>_("$"* #,##0_);_("$"* \(#,##0\);_("$"* "-"??_);_(@_)</c:formatCode>
                <c:ptCount val="18"/>
                <c:pt idx="0">
                  <c:v>31556000</c:v>
                </c:pt>
                <c:pt idx="1">
                  <c:v>36300000</c:v>
                </c:pt>
                <c:pt idx="2">
                  <c:v>39139000</c:v>
                </c:pt>
                <c:pt idx="3">
                  <c:v>42383500</c:v>
                </c:pt>
                <c:pt idx="4">
                  <c:v>44003700</c:v>
                </c:pt>
                <c:pt idx="5">
                  <c:v>45846500</c:v>
                </c:pt>
                <c:pt idx="6">
                  <c:v>47137300</c:v>
                </c:pt>
                <c:pt idx="7">
                  <c:v>50325400</c:v>
                </c:pt>
                <c:pt idx="8">
                  <c:v>54421600</c:v>
                </c:pt>
                <c:pt idx="9">
                  <c:v>53520200</c:v>
                </c:pt>
                <c:pt idx="10">
                  <c:v>53242700</c:v>
                </c:pt>
                <c:pt idx="11">
                  <c:v>55078500</c:v>
                </c:pt>
                <c:pt idx="12">
                  <c:v>57861600</c:v>
                </c:pt>
                <c:pt idx="13">
                  <c:v>61186300</c:v>
                </c:pt>
                <c:pt idx="14">
                  <c:v>68061900</c:v>
                </c:pt>
                <c:pt idx="15">
                  <c:v>62623000</c:v>
                </c:pt>
                <c:pt idx="16">
                  <c:v>60200100</c:v>
                </c:pt>
                <c:pt idx="17">
                  <c:v>61964100</c:v>
                </c:pt>
              </c:numCache>
            </c:numRef>
          </c:val>
          <c:smooth val="0"/>
        </c:ser>
        <c:dLbls>
          <c:showLegendKey val="0"/>
          <c:showVal val="0"/>
          <c:showCatName val="0"/>
          <c:showSerName val="0"/>
          <c:showPercent val="0"/>
          <c:showBubbleSize val="0"/>
        </c:dLbls>
        <c:marker val="1"/>
        <c:smooth val="0"/>
        <c:axId val="31203712"/>
        <c:axId val="68932736"/>
      </c:lineChart>
      <c:catAx>
        <c:axId val="31203712"/>
        <c:scaling>
          <c:orientation val="minMax"/>
        </c:scaling>
        <c:delete val="0"/>
        <c:axPos val="b"/>
        <c:numFmt formatCode="General" sourceLinked="1"/>
        <c:majorTickMark val="out"/>
        <c:minorTickMark val="none"/>
        <c:tickLblPos val="nextTo"/>
        <c:crossAx val="68932736"/>
        <c:crosses val="autoZero"/>
        <c:auto val="1"/>
        <c:lblAlgn val="ctr"/>
        <c:lblOffset val="100"/>
        <c:noMultiLvlLbl val="0"/>
      </c:catAx>
      <c:valAx>
        <c:axId val="68932736"/>
        <c:scaling>
          <c:orientation val="minMax"/>
        </c:scaling>
        <c:delete val="0"/>
        <c:axPos val="l"/>
        <c:majorGridlines/>
        <c:numFmt formatCode="_(&quot;$&quot;* #,##0_);_(&quot;$&quot;* \(#,##0\);_(&quot;$&quot;* &quot;-&quot;??_);_(@_)" sourceLinked="1"/>
        <c:majorTickMark val="out"/>
        <c:minorTickMark val="none"/>
        <c:tickLblPos val="nextTo"/>
        <c:txPr>
          <a:bodyPr/>
          <a:lstStyle/>
          <a:p>
            <a:pPr>
              <a:defRPr>
                <a:latin typeface="Adobe Garamond Pro"/>
              </a:defRPr>
            </a:pPr>
            <a:endParaRPr lang="en-US"/>
          </a:p>
        </c:txPr>
        <c:crossAx val="31203712"/>
        <c:crosses val="autoZero"/>
        <c:crossBetween val="between"/>
      </c:valAx>
    </c:plotArea>
    <c:plotVisOnly val="1"/>
    <c:dispBlanksAs val="gap"/>
    <c:showDLblsOverMax val="0"/>
  </c:chart>
  <c:txPr>
    <a:bodyPr/>
    <a:lstStyle/>
    <a:p>
      <a:pPr>
        <a:defRPr sz="1800">
          <a:latin typeface="Georgia" pitchFamily="18"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400"/>
            </a:pPr>
            <a:r>
              <a:rPr lang="en-US" sz="1400" dirty="0">
                <a:latin typeface="+mn-lt"/>
              </a:rPr>
              <a:t>Funding per Student FTE 2008</a:t>
            </a:r>
          </a:p>
        </c:rich>
      </c:tx>
      <c:layout>
        <c:manualLayout>
          <c:xMode val="edge"/>
          <c:yMode val="edge"/>
          <c:x val="0.1680503144654088"/>
          <c:y val="2.2450888681010289E-2"/>
        </c:manualLayout>
      </c:layout>
      <c:overlay val="0"/>
    </c:title>
    <c:autoTitleDeleted val="0"/>
    <c:plotArea>
      <c:layout>
        <c:manualLayout>
          <c:layoutTarget val="inner"/>
          <c:xMode val="edge"/>
          <c:yMode val="edge"/>
          <c:x val="0.15540880503144655"/>
          <c:y val="0.13878391019644529"/>
          <c:w val="0.60113207547169811"/>
          <c:h val="0.71528531337698786"/>
        </c:manualLayout>
      </c:layout>
      <c:pieChart>
        <c:varyColors val="1"/>
        <c:ser>
          <c:idx val="0"/>
          <c:order val="0"/>
          <c:tx>
            <c:strRef>
              <c:f>Sheet1!$B$1</c:f>
              <c:strCache>
                <c:ptCount val="1"/>
                <c:pt idx="0">
                  <c:v>Tax Fund per FTE 2008</c:v>
                </c:pt>
              </c:strCache>
            </c:strRef>
          </c:tx>
          <c:dPt>
            <c:idx val="0"/>
            <c:bubble3D val="0"/>
            <c:spPr>
              <a:solidFill>
                <a:srgbClr val="00B2A0"/>
              </a:solidFill>
            </c:spPr>
          </c:dPt>
          <c:dPt>
            <c:idx val="1"/>
            <c:bubble3D val="0"/>
            <c:spPr>
              <a:solidFill>
                <a:srgbClr val="464646"/>
              </a:solidFill>
            </c:spPr>
          </c:dPt>
          <c:cat>
            <c:strRef>
              <c:f>Sheet1!$A$2:$A$5</c:f>
              <c:strCache>
                <c:ptCount val="2"/>
                <c:pt idx="0">
                  <c:v>Tax Funds </c:v>
                </c:pt>
                <c:pt idx="1">
                  <c:v>Tuition</c:v>
                </c:pt>
              </c:strCache>
            </c:strRef>
          </c:cat>
          <c:val>
            <c:numRef>
              <c:f>Sheet1!$B$2:$B$5</c:f>
              <c:numCache>
                <c:formatCode>"$"#,##0_);[Red]\("$"#,##0\)</c:formatCode>
                <c:ptCount val="4"/>
                <c:pt idx="0">
                  <c:v>6389</c:v>
                </c:pt>
                <c:pt idx="1">
                  <c:v>3715</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400">
                <a:latin typeface="+mn-lt"/>
              </a:defRPr>
            </a:pPr>
            <a:r>
              <a:rPr lang="en-US" sz="1400" dirty="0">
                <a:latin typeface="+mn-lt"/>
              </a:rPr>
              <a:t>Funding per Student FTE 2012</a:t>
            </a:r>
          </a:p>
        </c:rich>
      </c:tx>
      <c:layout/>
      <c:overlay val="0"/>
    </c:title>
    <c:autoTitleDeleted val="0"/>
    <c:plotArea>
      <c:layout>
        <c:manualLayout>
          <c:layoutTarget val="inner"/>
          <c:xMode val="edge"/>
          <c:yMode val="edge"/>
          <c:x val="7.2515888344145657E-2"/>
          <c:y val="0.14718253968253969"/>
          <c:w val="0.83400419287211736"/>
          <c:h val="0.78932539682539682"/>
        </c:manualLayout>
      </c:layout>
      <c:pieChart>
        <c:varyColors val="1"/>
        <c:ser>
          <c:idx val="0"/>
          <c:order val="0"/>
          <c:tx>
            <c:strRef>
              <c:f>Sheet1!$B$1</c:f>
              <c:strCache>
                <c:ptCount val="1"/>
                <c:pt idx="0">
                  <c:v>Tax Funds per FTE 2012</c:v>
                </c:pt>
              </c:strCache>
            </c:strRef>
          </c:tx>
          <c:spPr>
            <a:solidFill>
              <a:srgbClr val="00B2A0"/>
            </a:solidFill>
          </c:spPr>
          <c:dPt>
            <c:idx val="1"/>
            <c:bubble3D val="0"/>
            <c:spPr>
              <a:solidFill>
                <a:srgbClr val="464646"/>
              </a:solidFill>
            </c:spPr>
          </c:dPt>
          <c:cat>
            <c:strRef>
              <c:f>Sheet1!$A$2:$A$5</c:f>
              <c:strCache>
                <c:ptCount val="2"/>
                <c:pt idx="0">
                  <c:v>Tax Funds </c:v>
                </c:pt>
                <c:pt idx="1">
                  <c:v>Tuition</c:v>
                </c:pt>
              </c:strCache>
            </c:strRef>
          </c:cat>
          <c:val>
            <c:numRef>
              <c:f>Sheet1!$B$2:$B$5</c:f>
              <c:numCache>
                <c:formatCode>"$"#,##0_);[Red]\("$"#,##0\)</c:formatCode>
                <c:ptCount val="4"/>
                <c:pt idx="0">
                  <c:v>4645</c:v>
                </c:pt>
                <c:pt idx="1">
                  <c:v>4862</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0.42623</cdr:x>
      <cdr:y>0.46575</cdr:y>
    </cdr:from>
    <cdr:to>
      <cdr:x>0.70492</cdr:x>
      <cdr:y>0.73288</cdr:y>
    </cdr:to>
    <cdr:sp macro="" textlink="">
      <cdr:nvSpPr>
        <cdr:cNvPr id="2" name="TextBox 1"/>
        <cdr:cNvSpPr txBox="1"/>
      </cdr:nvSpPr>
      <cdr:spPr>
        <a:xfrm xmlns:a="http://schemas.openxmlformats.org/drawingml/2006/main">
          <a:off x="1981199" y="1561566"/>
          <a:ext cx="1295401" cy="89563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600" b="1" dirty="0" smtClean="0">
              <a:solidFill>
                <a:schemeClr val="bg1"/>
              </a:solidFill>
            </a:rPr>
            <a:t>Tax Funds 63%</a:t>
          </a:r>
        </a:p>
      </cdr:txBody>
    </cdr:sp>
  </cdr:relSizeAnchor>
  <cdr:relSizeAnchor xmlns:cdr="http://schemas.openxmlformats.org/drawingml/2006/chartDrawing">
    <cdr:from>
      <cdr:x>0.11321</cdr:x>
      <cdr:y>0.35921</cdr:y>
    </cdr:from>
    <cdr:to>
      <cdr:x>0.47797</cdr:x>
      <cdr:y>0.62633</cdr:y>
    </cdr:to>
    <cdr:sp macro="" textlink="">
      <cdr:nvSpPr>
        <cdr:cNvPr id="3" name="TextBox 2"/>
        <cdr:cNvSpPr txBox="1"/>
      </cdr:nvSpPr>
      <cdr:spPr>
        <a:xfrm xmlns:a="http://schemas.openxmlformats.org/drawingml/2006/main">
          <a:off x="457200" y="1219200"/>
          <a:ext cx="1473130" cy="90660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600" b="1" dirty="0" smtClean="0">
              <a:solidFill>
                <a:schemeClr val="bg1"/>
              </a:solidFill>
            </a:rPr>
            <a:t>Tuition</a:t>
          </a:r>
        </a:p>
        <a:p xmlns:a="http://schemas.openxmlformats.org/drawingml/2006/main">
          <a:pPr algn="ctr"/>
          <a:r>
            <a:rPr lang="en-US" sz="1600" b="1" dirty="0" smtClean="0">
              <a:solidFill>
                <a:schemeClr val="bg1"/>
              </a:solidFill>
            </a:rPr>
            <a:t>37% </a:t>
          </a:r>
          <a:endParaRPr lang="en-US" sz="1600" b="1" dirty="0">
            <a:solidFill>
              <a:schemeClr val="bg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0.48649</cdr:x>
      <cdr:y>0.46575</cdr:y>
    </cdr:from>
    <cdr:to>
      <cdr:x>0.79592</cdr:x>
      <cdr:y>0.73288</cdr:y>
    </cdr:to>
    <cdr:sp macro="" textlink="">
      <cdr:nvSpPr>
        <cdr:cNvPr id="2" name="TextBox 1"/>
        <cdr:cNvSpPr txBox="1"/>
      </cdr:nvSpPr>
      <cdr:spPr>
        <a:xfrm xmlns:a="http://schemas.openxmlformats.org/drawingml/2006/main">
          <a:off x="1816457" y="1490586"/>
          <a:ext cx="1155344" cy="8549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600" b="1" dirty="0" smtClean="0">
              <a:solidFill>
                <a:schemeClr val="bg1"/>
              </a:solidFill>
            </a:rPr>
            <a:t>Tax Funds 49%</a:t>
          </a:r>
        </a:p>
      </cdr:txBody>
    </cdr:sp>
  </cdr:relSizeAnchor>
  <cdr:relSizeAnchor xmlns:cdr="http://schemas.openxmlformats.org/drawingml/2006/chartDrawing">
    <cdr:from>
      <cdr:x>0.13514</cdr:x>
      <cdr:y>0.46575</cdr:y>
    </cdr:from>
    <cdr:to>
      <cdr:x>0.45105</cdr:x>
      <cdr:y>0.65833</cdr:y>
    </cdr:to>
    <cdr:sp macro="" textlink="">
      <cdr:nvSpPr>
        <cdr:cNvPr id="3" name="TextBox 2"/>
        <cdr:cNvSpPr txBox="1"/>
      </cdr:nvSpPr>
      <cdr:spPr>
        <a:xfrm xmlns:a="http://schemas.openxmlformats.org/drawingml/2006/main">
          <a:off x="368141" y="1597057"/>
          <a:ext cx="860583" cy="66036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600" b="1" dirty="0" smtClean="0">
              <a:solidFill>
                <a:schemeClr val="bg1"/>
              </a:solidFill>
            </a:rPr>
            <a:t>Tuition</a:t>
          </a:r>
        </a:p>
        <a:p xmlns:a="http://schemas.openxmlformats.org/drawingml/2006/main">
          <a:pPr algn="ctr"/>
          <a:r>
            <a:rPr lang="en-US" sz="1600" b="1" dirty="0" smtClean="0">
              <a:solidFill>
                <a:schemeClr val="bg1"/>
              </a:solidFill>
            </a:rPr>
            <a:t>51%</a:t>
          </a:r>
          <a:endParaRPr lang="en-US" sz="1600" b="1" dirty="0">
            <a:solidFill>
              <a:schemeClr val="bg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31F0BF7B-85E8-483C-BC81-567E7C8AF323}" type="datetimeFigureOut">
              <a:rPr lang="en-US" smtClean="0"/>
              <a:pPr/>
              <a:t>1/24/2013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66F7C26-5828-4930-8916-401698C4B812}" type="slidenum">
              <a:rPr lang="en-US" smtClean="0"/>
              <a:pPr/>
              <a:t>‹#›</a:t>
            </a:fld>
            <a:endParaRPr lang="en-US" dirty="0"/>
          </a:p>
        </p:txBody>
      </p:sp>
    </p:spTree>
    <p:extLst>
      <p:ext uri="{BB962C8B-B14F-4D97-AF65-F5344CB8AC3E}">
        <p14:creationId xmlns:p14="http://schemas.microsoft.com/office/powerpoint/2010/main" val="9877703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8FFD28F3-04E6-43FF-AB2E-95F69584859E}" type="datetimeFigureOut">
              <a:rPr lang="en-US" smtClean="0"/>
              <a:t>1/24/2013</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C0576440-9F0E-4EE0-8E52-2231A4576E4D}" type="slidenum">
              <a:rPr lang="en-US" smtClean="0"/>
              <a:t>‹#›</a:t>
            </a:fld>
            <a:endParaRPr lang="en-US"/>
          </a:p>
        </p:txBody>
      </p:sp>
    </p:spTree>
    <p:extLst>
      <p:ext uri="{BB962C8B-B14F-4D97-AF65-F5344CB8AC3E}">
        <p14:creationId xmlns:p14="http://schemas.microsoft.com/office/powerpoint/2010/main" val="2418982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1936573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1460462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1672424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182291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3632960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976032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3024920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3051651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2505084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360526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99491A-2E9E-450C-9F13-7486587331AC}" type="datetimeFigureOut">
              <a:rPr lang="en-US" smtClean="0"/>
              <a:pPr/>
              <a:t>1/24/2013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2763161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499491A-2E9E-450C-9F13-7486587331AC}" type="datetimeFigureOut">
              <a:rPr lang="en-US" smtClean="0"/>
              <a:pPr/>
              <a:t>1/24/2013</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BD21D8C-5A91-4E7E-B85F-AC52FA53A9E9}" type="slidenum">
              <a:rPr lang="en-US" smtClean="0"/>
              <a:pPr/>
              <a:t>‹#›</a:t>
            </a:fld>
            <a:endParaRPr lang="en-US" dirty="0"/>
          </a:p>
        </p:txBody>
      </p:sp>
    </p:spTree>
    <p:extLst>
      <p:ext uri="{BB962C8B-B14F-4D97-AF65-F5344CB8AC3E}">
        <p14:creationId xmlns:p14="http://schemas.microsoft.com/office/powerpoint/2010/main" val="2430865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le.utah.gov/GIS/findDistrict.jsp"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286000" y="438150"/>
            <a:ext cx="6096000" cy="1371600"/>
          </a:xfrm>
        </p:spPr>
        <p:txBody>
          <a:bodyPr>
            <a:normAutofit fontScale="90000"/>
          </a:bodyPr>
          <a:lstStyle/>
          <a:p>
            <a:r>
              <a:rPr lang="en-US" dirty="0" smtClean="0">
                <a:latin typeface="Adobe Garamond Pro" pitchFamily="18" charset="0"/>
              </a:rPr>
              <a:t>The Legislative Process and SLCC</a:t>
            </a:r>
            <a:endParaRPr lang="en-US" dirty="0">
              <a:latin typeface="Adobe Garamond Pro" pitchFamily="18" charset="0"/>
            </a:endParaRPr>
          </a:p>
        </p:txBody>
      </p:sp>
    </p:spTree>
    <p:extLst>
      <p:ext uri="{BB962C8B-B14F-4D97-AF65-F5344CB8AC3E}">
        <p14:creationId xmlns:p14="http://schemas.microsoft.com/office/powerpoint/2010/main" val="313866767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7"/>
          <p:cNvSpPr>
            <a:spLocks noGrp="1"/>
          </p:cNvSpPr>
          <p:nvPr>
            <p:ph type="title"/>
          </p:nvPr>
        </p:nvSpPr>
        <p:spPr>
          <a:xfrm>
            <a:off x="457200" y="205979"/>
            <a:ext cx="8229600" cy="857250"/>
          </a:xfrm>
        </p:spPr>
        <p:txBody>
          <a:bodyPr>
            <a:normAutofit/>
          </a:bodyPr>
          <a:lstStyle/>
          <a:p>
            <a:r>
              <a:rPr lang="en-US" cap="small" dirty="0" smtClean="0">
                <a:latin typeface="Adobe Garamond Pro"/>
              </a:rPr>
              <a:t>Tuition Increase Process</a:t>
            </a:r>
            <a:endParaRPr lang="en-US" cap="small" dirty="0">
              <a:latin typeface="Adobe Garamond Pro"/>
            </a:endParaRPr>
          </a:p>
        </p:txBody>
      </p:sp>
      <p:pic>
        <p:nvPicPr>
          <p:cNvPr id="6" name="Picture 4" descr="http://www.rpi.edu/dept/finance/images/bursar/tuition.gif"/>
          <p:cNvPicPr>
            <a:picLocks noChangeAspect="1" noChangeArrowheads="1"/>
          </p:cNvPicPr>
          <p:nvPr/>
        </p:nvPicPr>
        <p:blipFill>
          <a:blip r:embed="rId3" cstate="print"/>
          <a:srcRect/>
          <a:stretch>
            <a:fillRect/>
          </a:stretch>
        </p:blipFill>
        <p:spPr bwMode="auto">
          <a:xfrm>
            <a:off x="4724400" y="1200150"/>
            <a:ext cx="3831068" cy="2821296"/>
          </a:xfrm>
          <a:prstGeom prst="rect">
            <a:avLst/>
          </a:prstGeom>
          <a:noFill/>
        </p:spPr>
      </p:pic>
      <p:sp>
        <p:nvSpPr>
          <p:cNvPr id="7" name="Content Placeholder 5"/>
          <p:cNvSpPr>
            <a:spLocks noGrp="1"/>
          </p:cNvSpPr>
          <p:nvPr>
            <p:ph sz="half" idx="1"/>
          </p:nvPr>
        </p:nvSpPr>
        <p:spPr>
          <a:xfrm>
            <a:off x="609600" y="1200151"/>
            <a:ext cx="4038600" cy="3394472"/>
          </a:xfrm>
        </p:spPr>
        <p:txBody>
          <a:bodyPr>
            <a:normAutofit/>
          </a:bodyPr>
          <a:lstStyle/>
          <a:p>
            <a:pPr marL="0" indent="0">
              <a:buNone/>
            </a:pPr>
            <a:r>
              <a:rPr lang="en-US" sz="2200" dirty="0" smtClean="0">
                <a:latin typeface="Adobe Garamond Pro"/>
              </a:rPr>
              <a:t>Statute requires that the Board of Regents reports the required tuition rates to the Legislature for both resident and non-resident students to implement the Board’s  budget request</a:t>
            </a:r>
            <a:r>
              <a:rPr lang="en-US" sz="2400" dirty="0" smtClean="0">
                <a:latin typeface="Adobe Garamond Pro"/>
              </a:rPr>
              <a:t>.</a:t>
            </a:r>
            <a:endParaRPr lang="en-US" sz="2400" dirty="0">
              <a:latin typeface="Adobe Garamond Pro"/>
            </a:endParaRPr>
          </a:p>
        </p:txBody>
      </p:sp>
    </p:spTree>
    <p:extLst>
      <p:ext uri="{BB962C8B-B14F-4D97-AF65-F5344CB8AC3E}">
        <p14:creationId xmlns:p14="http://schemas.microsoft.com/office/powerpoint/2010/main" val="10969870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7"/>
          <p:cNvSpPr>
            <a:spLocks noGrp="1"/>
          </p:cNvSpPr>
          <p:nvPr>
            <p:ph type="title"/>
          </p:nvPr>
        </p:nvSpPr>
        <p:spPr>
          <a:xfrm>
            <a:off x="457200" y="205979"/>
            <a:ext cx="8229600" cy="857250"/>
          </a:xfrm>
        </p:spPr>
        <p:txBody>
          <a:bodyPr>
            <a:normAutofit/>
          </a:bodyPr>
          <a:lstStyle/>
          <a:p>
            <a:r>
              <a:rPr lang="en-US" sz="4200" cap="small" dirty="0" smtClean="0">
                <a:latin typeface="Adobe Garamond Pro"/>
              </a:rPr>
              <a:t>First-Tier Tuition Increase</a:t>
            </a:r>
            <a:endParaRPr lang="en-US" sz="4200" cap="small" dirty="0">
              <a:latin typeface="Adobe Garamond Pro"/>
            </a:endParaRPr>
          </a:p>
        </p:txBody>
      </p:sp>
      <p:sp>
        <p:nvSpPr>
          <p:cNvPr id="6" name="Content Placeholder 4"/>
          <p:cNvSpPr txBox="1">
            <a:spLocks noGrp="1"/>
          </p:cNvSpPr>
          <p:nvPr>
            <p:ph sz="half" idx="1"/>
          </p:nvPr>
        </p:nvSpPr>
        <p:spPr>
          <a:xfrm>
            <a:off x="457200" y="1200151"/>
            <a:ext cx="8077200" cy="2666999"/>
          </a:xfrm>
          <a:prstGeom prst="rect">
            <a:avLst/>
          </a:prstGeom>
        </p:spPr>
        <p:txBody>
          <a:bodyPr lIns="0" rIns="0">
            <a:normAutofit/>
          </a:bodyPr>
          <a:lstStyle/>
          <a:p>
            <a:pPr marL="457200" indent="-274320">
              <a:lnSpc>
                <a:spcPct val="90000"/>
              </a:lnSpc>
              <a:buFont typeface="Wingdings" pitchFamily="2" charset="2"/>
              <a:buChar char="§"/>
            </a:pPr>
            <a:r>
              <a:rPr lang="en-US" sz="2200" dirty="0" smtClean="0">
                <a:latin typeface="Adobe Garamond Pro"/>
              </a:rPr>
              <a:t>Historically established in September with Regents’ budget request</a:t>
            </a:r>
          </a:p>
          <a:p>
            <a:pPr marL="457200" indent="-274320">
              <a:lnSpc>
                <a:spcPct val="90000"/>
              </a:lnSpc>
              <a:buFont typeface="Wingdings" pitchFamily="2" charset="2"/>
              <a:buChar char="§"/>
            </a:pPr>
            <a:endParaRPr lang="en-US" sz="800" dirty="0" smtClean="0">
              <a:latin typeface="Adobe Garamond Pro"/>
            </a:endParaRPr>
          </a:p>
          <a:p>
            <a:pPr marL="457200" indent="-274320">
              <a:lnSpc>
                <a:spcPct val="90000"/>
              </a:lnSpc>
              <a:buFont typeface="Wingdings" pitchFamily="2" charset="2"/>
              <a:buChar char="§"/>
            </a:pPr>
            <a:r>
              <a:rPr lang="en-US" sz="2200" dirty="0" smtClean="0">
                <a:latin typeface="Adobe Garamond Pro"/>
              </a:rPr>
              <a:t>Uniform for all USHE institutions</a:t>
            </a:r>
          </a:p>
          <a:p>
            <a:pPr marL="457200" indent="-274320">
              <a:lnSpc>
                <a:spcPct val="90000"/>
              </a:lnSpc>
              <a:buFont typeface="Wingdings" pitchFamily="2" charset="2"/>
              <a:buChar char="§"/>
            </a:pPr>
            <a:endParaRPr lang="en-US" sz="800" dirty="0" smtClean="0">
              <a:latin typeface="Adobe Garamond Pro"/>
            </a:endParaRPr>
          </a:p>
          <a:p>
            <a:pPr marL="457200" indent="-274320">
              <a:lnSpc>
                <a:spcPct val="90000"/>
              </a:lnSpc>
              <a:buFont typeface="Wingdings" pitchFamily="2" charset="2"/>
              <a:buChar char="§"/>
            </a:pPr>
            <a:r>
              <a:rPr lang="en-US" sz="2200" dirty="0" smtClean="0">
                <a:latin typeface="Adobe Garamond Pro"/>
              </a:rPr>
              <a:t>Included in legislative appropriations bill</a:t>
            </a:r>
          </a:p>
          <a:p>
            <a:pPr marL="914400" marR="0" lvl="1" indent="-514350" algn="l" defTabSz="914400" rtl="0" eaLnBrk="0" fontAlgn="base" latinLnBrk="0" hangingPunct="0">
              <a:lnSpc>
                <a:spcPct val="100000"/>
              </a:lnSpc>
              <a:spcBef>
                <a:spcPct val="20000"/>
              </a:spcBef>
              <a:spcAft>
                <a:spcPct val="0"/>
              </a:spcAft>
              <a:buClrTx/>
              <a:buSzTx/>
              <a:buNone/>
              <a:tabLst/>
              <a:defRPr/>
            </a:pPr>
            <a:endParaRPr kumimoji="0" lang="en-US" sz="2400" b="0" i="0" u="none" strike="noStrike" kern="0" cap="none" spc="0" normalizeH="0" baseline="0" noProof="0" dirty="0" smtClean="0">
              <a:ln>
                <a:noFill/>
              </a:ln>
              <a:solidFill>
                <a:schemeClr val="tx1"/>
              </a:solidFill>
              <a:effectLst/>
              <a:uLnTx/>
              <a:uFillTx/>
              <a:latin typeface="Georgia" pitchFamily="18" charset="0"/>
            </a:endParaRPr>
          </a:p>
        </p:txBody>
      </p:sp>
    </p:spTree>
    <p:extLst>
      <p:ext uri="{BB962C8B-B14F-4D97-AF65-F5344CB8AC3E}">
        <p14:creationId xmlns:p14="http://schemas.microsoft.com/office/powerpoint/2010/main" val="16397494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7"/>
          <p:cNvSpPr>
            <a:spLocks noGrp="1"/>
          </p:cNvSpPr>
          <p:nvPr>
            <p:ph type="title"/>
          </p:nvPr>
        </p:nvSpPr>
        <p:spPr>
          <a:xfrm>
            <a:off x="990600" y="205979"/>
            <a:ext cx="7696200" cy="857250"/>
          </a:xfrm>
        </p:spPr>
        <p:txBody>
          <a:bodyPr>
            <a:normAutofit/>
          </a:bodyPr>
          <a:lstStyle/>
          <a:p>
            <a:r>
              <a:rPr lang="en-US" sz="4200" cap="small" dirty="0" smtClean="0">
                <a:latin typeface="Adobe Garamond Pro"/>
              </a:rPr>
              <a:t>Second-Tier Tuition Increase</a:t>
            </a:r>
            <a:endParaRPr lang="en-US" sz="4200" cap="small" dirty="0">
              <a:latin typeface="Adobe Garamond Pro"/>
            </a:endParaRPr>
          </a:p>
        </p:txBody>
      </p:sp>
      <p:sp>
        <p:nvSpPr>
          <p:cNvPr id="6" name="Content Placeholder 4"/>
          <p:cNvSpPr txBox="1">
            <a:spLocks noGrp="1"/>
          </p:cNvSpPr>
          <p:nvPr>
            <p:ph sz="half" idx="1"/>
          </p:nvPr>
        </p:nvSpPr>
        <p:spPr>
          <a:xfrm>
            <a:off x="457200" y="1200151"/>
            <a:ext cx="8077200" cy="3394472"/>
          </a:xfrm>
          <a:prstGeom prst="rect">
            <a:avLst/>
          </a:prstGeom>
        </p:spPr>
        <p:txBody>
          <a:bodyPr lIns="0" rIns="0">
            <a:normAutofit/>
          </a:bodyPr>
          <a:lstStyle/>
          <a:p>
            <a:pPr>
              <a:lnSpc>
                <a:spcPct val="90000"/>
              </a:lnSpc>
              <a:buFont typeface="Wingdings" pitchFamily="2" charset="2"/>
              <a:buChar char="§"/>
            </a:pPr>
            <a:r>
              <a:rPr lang="en-US" sz="1900" dirty="0" smtClean="0">
                <a:latin typeface="Adobe Garamond Pro"/>
              </a:rPr>
              <a:t>Initiated in the 2001-02 academic year</a:t>
            </a:r>
          </a:p>
          <a:p>
            <a:pPr>
              <a:lnSpc>
                <a:spcPct val="90000"/>
              </a:lnSpc>
              <a:buFont typeface="Wingdings" pitchFamily="2" charset="2"/>
              <a:buChar char="§"/>
            </a:pPr>
            <a:endParaRPr lang="en-US" sz="800" dirty="0" smtClean="0">
              <a:latin typeface="Adobe Garamond Pro"/>
            </a:endParaRPr>
          </a:p>
          <a:p>
            <a:pPr>
              <a:lnSpc>
                <a:spcPct val="90000"/>
              </a:lnSpc>
              <a:buFont typeface="Wingdings" pitchFamily="2" charset="2"/>
              <a:buChar char="§"/>
            </a:pPr>
            <a:r>
              <a:rPr lang="en-US" sz="1900" dirty="0" smtClean="0">
                <a:latin typeface="Adobe Garamond Pro"/>
              </a:rPr>
              <a:t>Optional increases recommended by a president with approval from the Board of Trustees:</a:t>
            </a:r>
          </a:p>
          <a:p>
            <a:pPr lvl="1">
              <a:lnSpc>
                <a:spcPct val="90000"/>
              </a:lnSpc>
            </a:pPr>
            <a:r>
              <a:rPr lang="en-US" sz="1900" dirty="0" smtClean="0">
                <a:latin typeface="Adobe Garamond Pro"/>
              </a:rPr>
              <a:t>Requires consultation with students and public hearings </a:t>
            </a:r>
          </a:p>
          <a:p>
            <a:pPr lvl="1">
              <a:lnSpc>
                <a:spcPct val="90000"/>
              </a:lnSpc>
            </a:pPr>
            <a:endParaRPr lang="en-US" sz="800" dirty="0" smtClean="0">
              <a:latin typeface="Adobe Garamond Pro"/>
            </a:endParaRPr>
          </a:p>
          <a:p>
            <a:pPr>
              <a:lnSpc>
                <a:spcPct val="90000"/>
              </a:lnSpc>
              <a:buFont typeface="Wingdings" pitchFamily="2" charset="2"/>
              <a:buChar char="§"/>
            </a:pPr>
            <a:r>
              <a:rPr lang="en-US" sz="1900" dirty="0" smtClean="0">
                <a:latin typeface="Adobe Garamond Pro"/>
              </a:rPr>
              <a:t>Must be adopted by the Regents</a:t>
            </a:r>
          </a:p>
          <a:p>
            <a:pPr>
              <a:lnSpc>
                <a:spcPct val="90000"/>
              </a:lnSpc>
              <a:buFont typeface="Wingdings" pitchFamily="2" charset="2"/>
              <a:buChar char="§"/>
            </a:pPr>
            <a:endParaRPr lang="en-US" sz="800" dirty="0" smtClean="0">
              <a:latin typeface="Adobe Garamond Pro"/>
            </a:endParaRPr>
          </a:p>
          <a:p>
            <a:pPr>
              <a:lnSpc>
                <a:spcPct val="90000"/>
              </a:lnSpc>
              <a:buFont typeface="Wingdings" pitchFamily="2" charset="2"/>
              <a:buChar char="§"/>
            </a:pPr>
            <a:r>
              <a:rPr lang="en-US" sz="1900" dirty="0" smtClean="0">
                <a:latin typeface="Adobe Garamond Pro"/>
              </a:rPr>
              <a:t>Excluded from legislative appropriations process for the first year:</a:t>
            </a:r>
          </a:p>
          <a:p>
            <a:pPr lvl="1">
              <a:lnSpc>
                <a:spcPct val="90000"/>
              </a:lnSpc>
            </a:pPr>
            <a:r>
              <a:rPr lang="en-US" sz="1900" dirty="0" smtClean="0">
                <a:latin typeface="Adobe Garamond Pro"/>
              </a:rPr>
              <a:t>Institutions retain authority to allocate funds consistent with agreement with students</a:t>
            </a:r>
          </a:p>
          <a:p>
            <a:pPr lvl="1">
              <a:lnSpc>
                <a:spcPct val="90000"/>
              </a:lnSpc>
            </a:pPr>
            <a:r>
              <a:rPr lang="en-US" sz="1900" dirty="0" smtClean="0">
                <a:latin typeface="Adobe Garamond Pro"/>
              </a:rPr>
              <a:t>Second-tier tuition is then included in the “base” state-appropriated budget</a:t>
            </a:r>
          </a:p>
          <a:p>
            <a:pPr marL="914400" marR="0" lvl="1" indent="-514350" algn="l" defTabSz="914400" rtl="0" eaLnBrk="0" fontAlgn="base" latinLnBrk="0" hangingPunct="0">
              <a:lnSpc>
                <a:spcPct val="100000"/>
              </a:lnSpc>
              <a:spcBef>
                <a:spcPct val="20000"/>
              </a:spcBef>
              <a:spcAft>
                <a:spcPct val="0"/>
              </a:spcAft>
              <a:buClrTx/>
              <a:buSzTx/>
              <a:buNone/>
              <a:tabLst/>
              <a:defRPr/>
            </a:pPr>
            <a:endParaRPr kumimoji="0" lang="en-US" sz="2400" b="0" i="0" u="none" strike="noStrike" kern="0" cap="none" spc="0" normalizeH="0" baseline="0" noProof="0" dirty="0" smtClean="0">
              <a:ln>
                <a:noFill/>
              </a:ln>
              <a:solidFill>
                <a:schemeClr val="tx1"/>
              </a:solidFill>
              <a:effectLst/>
              <a:uLnTx/>
              <a:uFillTx/>
              <a:latin typeface="Georgia" pitchFamily="18" charset="0"/>
            </a:endParaRPr>
          </a:p>
        </p:txBody>
      </p:sp>
    </p:spTree>
    <p:extLst>
      <p:ext uri="{BB962C8B-B14F-4D97-AF65-F5344CB8AC3E}">
        <p14:creationId xmlns:p14="http://schemas.microsoft.com/office/powerpoint/2010/main" val="19772602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par>
                                <p:cTn id="13" presetID="10" presetClass="entr" presetSubtype="0" fill="hold" nodeType="withEffect">
                                  <p:stCondLst>
                                    <p:cond delay="50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fade">
                                      <p:cBhvr>
                                        <p:cTn id="15" dur="500"/>
                                        <p:tgtEl>
                                          <p:spTgt spid="6">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5" end="5"/>
                                            </p:txEl>
                                          </p:spTgt>
                                        </p:tgtEl>
                                        <p:attrNameLst>
                                          <p:attrName>style.visibility</p:attrName>
                                        </p:attrNameLst>
                                      </p:cBhvr>
                                      <p:to>
                                        <p:strVal val="visible"/>
                                      </p:to>
                                    </p:set>
                                    <p:animEffect transition="in" filter="fade">
                                      <p:cBhvr>
                                        <p:cTn id="20" dur="500"/>
                                        <p:tgtEl>
                                          <p:spTgt spid="6">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Effect transition="in" filter="fade">
                                      <p:cBhvr>
                                        <p:cTn id="25" dur="500"/>
                                        <p:tgtEl>
                                          <p:spTgt spid="6">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8" end="8"/>
                                            </p:txEl>
                                          </p:spTgt>
                                        </p:tgtEl>
                                        <p:attrNameLst>
                                          <p:attrName>style.visibility</p:attrName>
                                        </p:attrNameLst>
                                      </p:cBhvr>
                                      <p:to>
                                        <p:strVal val="visible"/>
                                      </p:to>
                                    </p:set>
                                    <p:animEffect transition="in" filter="fade">
                                      <p:cBhvr>
                                        <p:cTn id="30" dur="500"/>
                                        <p:tgtEl>
                                          <p:spTgt spid="6">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xEl>
                                              <p:pRg st="9" end="9"/>
                                            </p:txEl>
                                          </p:spTgt>
                                        </p:tgtEl>
                                        <p:attrNameLst>
                                          <p:attrName>style.visibility</p:attrName>
                                        </p:attrNameLst>
                                      </p:cBhvr>
                                      <p:to>
                                        <p:strVal val="visible"/>
                                      </p:to>
                                    </p:set>
                                    <p:animEffect transition="in" filter="fade">
                                      <p:cBhvr>
                                        <p:cTn id="35"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457200" y="205979"/>
            <a:ext cx="8229600" cy="857250"/>
          </a:xfrm>
        </p:spPr>
        <p:txBody>
          <a:bodyPr/>
          <a:lstStyle/>
          <a:p>
            <a:r>
              <a:rPr lang="en-US" dirty="0" smtClean="0">
                <a:latin typeface="Adobe Garamond Pro"/>
              </a:rPr>
              <a:t>Changes in Tuition Levels</a:t>
            </a:r>
            <a:endParaRPr lang="en-US" dirty="0">
              <a:latin typeface="Adobe Garamond Pro"/>
            </a:endParaRP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761652943"/>
              </p:ext>
            </p:extLst>
          </p:nvPr>
        </p:nvGraphicFramePr>
        <p:xfrm>
          <a:off x="609600" y="895350"/>
          <a:ext cx="4648200" cy="34290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423887424"/>
              </p:ext>
            </p:extLst>
          </p:nvPr>
        </p:nvGraphicFramePr>
        <p:xfrm>
          <a:off x="4191000" y="895350"/>
          <a:ext cx="3733800" cy="312420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Box 2"/>
          <p:cNvSpPr txBox="1">
            <a:spLocks noChangeArrowheads="1"/>
          </p:cNvSpPr>
          <p:nvPr/>
        </p:nvSpPr>
        <p:spPr bwMode="auto">
          <a:xfrm>
            <a:off x="457200" y="3714750"/>
            <a:ext cx="8077200" cy="914400"/>
          </a:xfrm>
          <a:prstGeom prst="rect">
            <a:avLst/>
          </a:prstGeom>
          <a:noFill/>
          <a:ln w="9525">
            <a:no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2600" b="1" i="1" dirty="0">
                <a:effectLst/>
                <a:latin typeface="Adobe Garamond Pro"/>
                <a:ea typeface="Calibri"/>
                <a:cs typeface="Times New Roman"/>
              </a:rPr>
              <a:t>Total funding per student has decreased $600</a:t>
            </a:r>
          </a:p>
        </p:txBody>
      </p:sp>
    </p:spTree>
    <p:extLst>
      <p:ext uri="{BB962C8B-B14F-4D97-AF65-F5344CB8AC3E}">
        <p14:creationId xmlns:p14="http://schemas.microsoft.com/office/powerpoint/2010/main" val="36226428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par>
                                <p:cTn id="8" presetID="21" presetClass="entr" presetSubtype="1" fill="hold" grpId="0"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1000"/>
                                        <p:tgtEl>
                                          <p:spTgt spid="8"/>
                                        </p:tgtEl>
                                      </p:cBhvr>
                                    </p:animEffect>
                                  </p:childTnLst>
                                </p:cTn>
                              </p:par>
                            </p:childTnLst>
                          </p:cTn>
                        </p:par>
                        <p:par>
                          <p:cTn id="11" fill="hold">
                            <p:stCondLst>
                              <p:cond delay="1250"/>
                            </p:stCondLst>
                            <p:childTnLst>
                              <p:par>
                                <p:cTn id="12" presetID="53" presetClass="entr" presetSubtype="16" fill="hold" nodeType="afterEffect">
                                  <p:stCondLst>
                                    <p:cond delay="250"/>
                                  </p:stCondLst>
                                  <p:childTnLst>
                                    <p:set>
                                      <p:cBhvr>
                                        <p:cTn id="13" dur="1" fill="hold">
                                          <p:stCondLst>
                                            <p:cond delay="0"/>
                                          </p:stCondLst>
                                        </p:cTn>
                                        <p:tgtEl>
                                          <p:spTgt spid="9">
                                            <p:txEl>
                                              <p:pRg st="0" end="0"/>
                                            </p:txEl>
                                          </p:spTgt>
                                        </p:tgtEl>
                                        <p:attrNameLst>
                                          <p:attrName>style.visibility</p:attrName>
                                        </p:attrNameLst>
                                      </p:cBhvr>
                                      <p:to>
                                        <p:strVal val="visible"/>
                                      </p:to>
                                    </p:set>
                                    <p:anim calcmode="lin" valueType="num">
                                      <p:cBhvr>
                                        <p:cTn id="14"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050"/>
            <a:ext cx="9144000" cy="5143500"/>
          </a:xfrm>
          <a:prstGeom prst="rect">
            <a:avLst/>
          </a:prstGeom>
        </p:spPr>
      </p:pic>
      <p:sp>
        <p:nvSpPr>
          <p:cNvPr id="6" name="Title 1"/>
          <p:cNvSpPr>
            <a:spLocks noGrp="1"/>
          </p:cNvSpPr>
          <p:nvPr>
            <p:ph type="title"/>
          </p:nvPr>
        </p:nvSpPr>
        <p:spPr>
          <a:xfrm>
            <a:off x="838200" y="205979"/>
            <a:ext cx="7848600" cy="857250"/>
          </a:xfrm>
        </p:spPr>
        <p:txBody>
          <a:bodyPr>
            <a:normAutofit/>
          </a:bodyPr>
          <a:lstStyle/>
          <a:p>
            <a:r>
              <a:rPr lang="en-US" dirty="0" smtClean="0">
                <a:latin typeface="Georgia" pitchFamily="18" charset="0"/>
              </a:rPr>
              <a:t> </a:t>
            </a:r>
            <a:r>
              <a:rPr lang="en-US" dirty="0" smtClean="0">
                <a:latin typeface="Adobe Garamond Pro"/>
              </a:rPr>
              <a:t>USHE 2013 Legislative Priorities</a:t>
            </a:r>
            <a:endParaRPr lang="en-US" dirty="0">
              <a:latin typeface="Adobe Garamond Pro"/>
            </a:endParaRPr>
          </a:p>
        </p:txBody>
      </p:sp>
      <p:sp>
        <p:nvSpPr>
          <p:cNvPr id="7" name="Rectangle 6"/>
          <p:cNvSpPr/>
          <p:nvPr/>
        </p:nvSpPr>
        <p:spPr>
          <a:xfrm>
            <a:off x="838200" y="1158716"/>
            <a:ext cx="7010400" cy="2185214"/>
          </a:xfrm>
          <a:prstGeom prst="rect">
            <a:avLst/>
          </a:prstGeom>
        </p:spPr>
        <p:txBody>
          <a:bodyPr wrap="square">
            <a:spAutoFit/>
          </a:bodyPr>
          <a:lstStyle/>
          <a:p>
            <a:pPr marL="342900" lvl="0" indent="-342900">
              <a:buFont typeface="+mj-lt"/>
              <a:buAutoNum type="arabicParenR"/>
            </a:pPr>
            <a:r>
              <a:rPr lang="en-US" sz="1700" b="1" dirty="0">
                <a:latin typeface="Adobe Garamond Pro"/>
              </a:rPr>
              <a:t>Compensation</a:t>
            </a:r>
            <a:endParaRPr lang="en-US" sz="1700" dirty="0">
              <a:latin typeface="Adobe Garamond Pro"/>
            </a:endParaRPr>
          </a:p>
          <a:p>
            <a:pPr marL="617220" lvl="0" indent="-342900">
              <a:buFont typeface="Wingdings" pitchFamily="2" charset="2"/>
              <a:buChar char="§"/>
            </a:pPr>
            <a:r>
              <a:rPr lang="en-US" sz="1700" dirty="0">
                <a:latin typeface="Adobe Garamond Pro"/>
              </a:rPr>
              <a:t>Same state funded salary and benefits increase provided to all other state and public education </a:t>
            </a:r>
            <a:r>
              <a:rPr lang="en-US" sz="1700" dirty="0" smtClean="0">
                <a:latin typeface="Adobe Garamond Pro"/>
              </a:rPr>
              <a:t>employees</a:t>
            </a:r>
          </a:p>
          <a:p>
            <a:pPr marL="617220" lvl="0" indent="-342900">
              <a:buFont typeface="Wingdings" pitchFamily="2" charset="2"/>
              <a:buChar char="§"/>
            </a:pPr>
            <a:r>
              <a:rPr lang="en-US" sz="1700" dirty="0" smtClean="0">
                <a:latin typeface="Adobe Garamond Pro"/>
              </a:rPr>
              <a:t>Higher </a:t>
            </a:r>
            <a:r>
              <a:rPr lang="en-US" sz="1700" dirty="0">
                <a:latin typeface="Adobe Garamond Pro"/>
              </a:rPr>
              <a:t>Education funds 25% of </a:t>
            </a:r>
            <a:r>
              <a:rPr lang="en-US" sz="1700" dirty="0" smtClean="0">
                <a:latin typeface="Adobe Garamond Pro"/>
              </a:rPr>
              <a:t>increase</a:t>
            </a:r>
          </a:p>
          <a:p>
            <a:pPr marL="617220" lvl="0" indent="-342900">
              <a:buFont typeface="Wingdings" pitchFamily="2" charset="2"/>
              <a:buChar char="§"/>
            </a:pPr>
            <a:r>
              <a:rPr lang="en-US" sz="1700" dirty="0" smtClean="0">
                <a:latin typeface="Adobe Garamond Pro"/>
              </a:rPr>
              <a:t>For </a:t>
            </a:r>
            <a:r>
              <a:rPr lang="en-US" sz="1700" dirty="0">
                <a:latin typeface="Adobe Garamond Pro"/>
              </a:rPr>
              <a:t>Example: </a:t>
            </a:r>
          </a:p>
          <a:p>
            <a:pPr marL="982980" lvl="1" indent="-342900">
              <a:buFont typeface="Arial" pitchFamily="34" charset="0"/>
              <a:buChar char="–"/>
            </a:pPr>
            <a:r>
              <a:rPr lang="en-US" sz="1700" dirty="0" smtClean="0">
                <a:latin typeface="Adobe Garamond Pro"/>
              </a:rPr>
              <a:t>State </a:t>
            </a:r>
            <a:r>
              <a:rPr lang="en-US" sz="1700" dirty="0">
                <a:latin typeface="Adobe Garamond Pro"/>
              </a:rPr>
              <a:t>portion (75%) of 1% increase: ~$7 </a:t>
            </a:r>
            <a:r>
              <a:rPr lang="en-US" sz="1700" dirty="0" smtClean="0">
                <a:latin typeface="Adobe Garamond Pro"/>
              </a:rPr>
              <a:t>mil.</a:t>
            </a:r>
          </a:p>
          <a:p>
            <a:pPr marL="982980" lvl="1" indent="-342900">
              <a:buFont typeface="Arial" pitchFamily="34" charset="0"/>
              <a:buChar char="–"/>
            </a:pPr>
            <a:r>
              <a:rPr lang="en-US" sz="1700" dirty="0" smtClean="0">
                <a:latin typeface="Adobe Garamond Pro"/>
              </a:rPr>
              <a:t>State </a:t>
            </a:r>
            <a:r>
              <a:rPr lang="en-US" sz="1700" dirty="0">
                <a:latin typeface="Adobe Garamond Pro"/>
              </a:rPr>
              <a:t>portion of 1% benefits increase: ~$</a:t>
            </a:r>
            <a:r>
              <a:rPr lang="en-US" sz="1700" dirty="0" smtClean="0">
                <a:latin typeface="Adobe Garamond Pro"/>
              </a:rPr>
              <a:t>900k</a:t>
            </a:r>
          </a:p>
          <a:p>
            <a:pPr marL="617220" lvl="0" indent="-342900">
              <a:buFont typeface="Wingdings" pitchFamily="2" charset="2"/>
              <a:buChar char="§"/>
            </a:pPr>
            <a:r>
              <a:rPr lang="en-US" sz="1700" dirty="0" smtClean="0">
                <a:latin typeface="Adobe Garamond Pro"/>
              </a:rPr>
              <a:t>USHE </a:t>
            </a:r>
            <a:r>
              <a:rPr lang="en-US" sz="1700" dirty="0">
                <a:latin typeface="Adobe Garamond Pro"/>
              </a:rPr>
              <a:t>competes regionally and nationally for </a:t>
            </a:r>
            <a:r>
              <a:rPr lang="en-US" sz="1700" dirty="0" smtClean="0">
                <a:latin typeface="Adobe Garamond Pro"/>
              </a:rPr>
              <a:t>talent</a:t>
            </a:r>
            <a:endParaRPr lang="en-US" sz="1700" dirty="0" smtClean="0">
              <a:latin typeface="Adobe Garamond Pro"/>
            </a:endParaRPr>
          </a:p>
        </p:txBody>
      </p:sp>
    </p:spTree>
    <p:extLst>
      <p:ext uri="{BB962C8B-B14F-4D97-AF65-F5344CB8AC3E}">
        <p14:creationId xmlns:p14="http://schemas.microsoft.com/office/powerpoint/2010/main" val="15465415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7">
                                            <p:txEl>
                                              <p:pRg st="4" end="4"/>
                                            </p:txEl>
                                          </p:spTgt>
                                        </p:tgtEl>
                                        <p:attrNameLst>
                                          <p:attrName>style.visibility</p:attrName>
                                        </p:attrNameLst>
                                      </p:cBhvr>
                                      <p:to>
                                        <p:strVal val="visible"/>
                                      </p:to>
                                    </p:set>
                                    <p:animEffect transition="in" filter="fade">
                                      <p:cBhvr>
                                        <p:cTn id="20" dur="500"/>
                                        <p:tgtEl>
                                          <p:spTgt spid="7">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animEffect transition="in" filter="fade">
                                      <p:cBhvr>
                                        <p:cTn id="23" dur="500"/>
                                        <p:tgtEl>
                                          <p:spTgt spid="7">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xEl>
                                              <p:pRg st="6" end="6"/>
                                            </p:txEl>
                                          </p:spTgt>
                                        </p:tgtEl>
                                        <p:attrNameLst>
                                          <p:attrName>style.visibility</p:attrName>
                                        </p:attrNameLst>
                                      </p:cBhvr>
                                      <p:to>
                                        <p:strVal val="visible"/>
                                      </p:to>
                                    </p:set>
                                    <p:animEffect transition="in" filter="fade">
                                      <p:cBhvr>
                                        <p:cTn id="28"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838200" y="205979"/>
            <a:ext cx="7848600" cy="857250"/>
          </a:xfrm>
        </p:spPr>
        <p:txBody>
          <a:bodyPr>
            <a:normAutofit/>
          </a:bodyPr>
          <a:lstStyle/>
          <a:p>
            <a:r>
              <a:rPr lang="en-US" dirty="0" smtClean="0">
                <a:latin typeface="Georgia" pitchFamily="18" charset="0"/>
              </a:rPr>
              <a:t> </a:t>
            </a:r>
            <a:r>
              <a:rPr lang="en-US" dirty="0" smtClean="0">
                <a:latin typeface="Adobe Garamond Pro"/>
              </a:rPr>
              <a:t>USHE 2013 Legislative Priorities</a:t>
            </a:r>
            <a:endParaRPr lang="en-US" dirty="0">
              <a:latin typeface="Adobe Garamond Pro"/>
            </a:endParaRPr>
          </a:p>
        </p:txBody>
      </p:sp>
      <p:sp>
        <p:nvSpPr>
          <p:cNvPr id="6" name="Rectangle 5"/>
          <p:cNvSpPr/>
          <p:nvPr/>
        </p:nvSpPr>
        <p:spPr>
          <a:xfrm>
            <a:off x="838200" y="1164431"/>
            <a:ext cx="7772400" cy="2708434"/>
          </a:xfrm>
          <a:prstGeom prst="rect">
            <a:avLst/>
          </a:prstGeom>
        </p:spPr>
        <p:txBody>
          <a:bodyPr wrap="square">
            <a:spAutoFit/>
          </a:bodyPr>
          <a:lstStyle/>
          <a:p>
            <a:pPr lvl="0" indent="-274320">
              <a:buFont typeface="+mj-lt"/>
              <a:buAutoNum type="arabicParenR" startAt="2"/>
            </a:pPr>
            <a:r>
              <a:rPr lang="en-US" sz="1700" b="1" dirty="0">
                <a:latin typeface="Adobe Garamond Pro"/>
              </a:rPr>
              <a:t>Mission-Based Performance Funding</a:t>
            </a:r>
            <a:endParaRPr lang="en-US" sz="1700" dirty="0">
              <a:latin typeface="Adobe Garamond Pro"/>
            </a:endParaRPr>
          </a:p>
          <a:p>
            <a:pPr marL="274320"/>
            <a:r>
              <a:rPr lang="en-US" sz="1700" dirty="0">
                <a:latin typeface="Adobe Garamond Pro"/>
              </a:rPr>
              <a:t>Two of four priorities requested:</a:t>
            </a:r>
          </a:p>
          <a:p>
            <a:pPr marL="731520" lvl="0" indent="-182880">
              <a:buFont typeface="+mj-lt"/>
              <a:buAutoNum type="arabicPeriod"/>
            </a:pPr>
            <a:r>
              <a:rPr lang="en-US" sz="1700" dirty="0">
                <a:latin typeface="Adobe Garamond Pro"/>
              </a:rPr>
              <a:t>Distinctive Mission		</a:t>
            </a:r>
            <a:r>
              <a:rPr lang="en-US" sz="1700" dirty="0" smtClean="0">
                <a:latin typeface="Adobe Garamond Pro"/>
              </a:rPr>
              <a:t>			$8 million</a:t>
            </a:r>
            <a:endParaRPr lang="en-US" sz="1700" dirty="0">
              <a:latin typeface="Adobe Garamond Pro"/>
            </a:endParaRPr>
          </a:p>
          <a:p>
            <a:pPr marL="731520" lvl="0"/>
            <a:r>
              <a:rPr lang="en-US" sz="1700" i="1" dirty="0" smtClean="0">
                <a:latin typeface="Adobe Garamond Pro"/>
              </a:rPr>
              <a:t>(Participation</a:t>
            </a:r>
            <a:r>
              <a:rPr lang="en-US" sz="1700" i="1" dirty="0">
                <a:latin typeface="Adobe Garamond Pro"/>
              </a:rPr>
              <a:t>, Completion, Economic Development)</a:t>
            </a:r>
            <a:endParaRPr lang="en-US" sz="1700" dirty="0">
              <a:latin typeface="Adobe Garamond Pro"/>
            </a:endParaRPr>
          </a:p>
          <a:p>
            <a:pPr marL="731520" lvl="0" indent="-182880">
              <a:buFont typeface="+mj-lt"/>
              <a:buAutoNum type="arabicPeriod" startAt="2"/>
            </a:pPr>
            <a:r>
              <a:rPr lang="en-US" sz="1700" dirty="0">
                <a:latin typeface="Adobe Garamond Pro"/>
              </a:rPr>
              <a:t>Equity		</a:t>
            </a:r>
            <a:r>
              <a:rPr lang="en-US" sz="1700" dirty="0" smtClean="0">
                <a:latin typeface="Adobe Garamond Pro"/>
              </a:rPr>
              <a:t>				$8 million</a:t>
            </a:r>
            <a:r>
              <a:rPr lang="en-US" sz="1700" dirty="0">
                <a:latin typeface="Adobe Garamond Pro"/>
              </a:rPr>
              <a:t>	</a:t>
            </a:r>
          </a:p>
          <a:p>
            <a:pPr marL="1005840" lvl="0" indent="-182880">
              <a:buFont typeface="Wingdings" pitchFamily="2" charset="2"/>
              <a:buChar char="§"/>
            </a:pPr>
            <a:r>
              <a:rPr lang="en-US" sz="1700" dirty="0" smtClean="0">
                <a:latin typeface="Adobe Garamond Pro"/>
              </a:rPr>
              <a:t>Target </a:t>
            </a:r>
            <a:r>
              <a:rPr lang="en-US" sz="1700" dirty="0">
                <a:latin typeface="Adobe Garamond Pro"/>
              </a:rPr>
              <a:t>55-70% of state funds based on mission developed </a:t>
            </a:r>
            <a:r>
              <a:rPr lang="en-US" sz="1700" dirty="0" smtClean="0">
                <a:latin typeface="Adobe Garamond Pro"/>
              </a:rPr>
              <a:t>		  by </a:t>
            </a:r>
            <a:r>
              <a:rPr lang="en-US" sz="1700" dirty="0">
                <a:latin typeface="Adobe Garamond Pro"/>
              </a:rPr>
              <a:t>NCHEMS</a:t>
            </a:r>
          </a:p>
          <a:p>
            <a:pPr marL="1005840" lvl="0" indent="-182880">
              <a:buFont typeface="Wingdings" pitchFamily="2" charset="2"/>
              <a:buChar char="§"/>
            </a:pPr>
            <a:r>
              <a:rPr lang="en-US" sz="1700" dirty="0">
                <a:latin typeface="Adobe Garamond Pro"/>
              </a:rPr>
              <a:t>Addresses inequities in funding mix—tuition vs. tax dollars</a:t>
            </a:r>
          </a:p>
          <a:p>
            <a:pPr marL="731520" lvl="0" indent="-182880">
              <a:buFont typeface="+mj-lt"/>
              <a:buAutoNum type="arabicPeriod" startAt="3"/>
            </a:pPr>
            <a:r>
              <a:rPr lang="en-US" sz="1700" dirty="0">
                <a:latin typeface="Adobe Garamond Pro"/>
              </a:rPr>
              <a:t>New Enrollment </a:t>
            </a:r>
            <a:r>
              <a:rPr lang="en-US" sz="1700" dirty="0" smtClean="0">
                <a:latin typeface="Adobe Garamond Pro"/>
              </a:rPr>
              <a:t>Growth				not requested</a:t>
            </a:r>
          </a:p>
          <a:p>
            <a:pPr marL="731520" lvl="0" indent="-182880">
              <a:buFont typeface="+mj-lt"/>
              <a:buAutoNum type="arabicPeriod" startAt="3"/>
            </a:pPr>
            <a:r>
              <a:rPr lang="en-US" sz="1700" dirty="0" smtClean="0">
                <a:latin typeface="Adobe Garamond Pro"/>
              </a:rPr>
              <a:t>Historic </a:t>
            </a:r>
            <a:r>
              <a:rPr lang="en-US" sz="1700" dirty="0">
                <a:latin typeface="Adobe Garamond Pro"/>
              </a:rPr>
              <a:t>Unfunded Growth ($70 million)	</a:t>
            </a:r>
            <a:r>
              <a:rPr lang="en-US" sz="1700" dirty="0" smtClean="0">
                <a:latin typeface="Adobe Garamond Pro"/>
              </a:rPr>
              <a:t>		not requested</a:t>
            </a:r>
            <a:endParaRPr lang="en-US" sz="1700" dirty="0">
              <a:latin typeface="Adobe Garamond Pro"/>
            </a:endParaRPr>
          </a:p>
        </p:txBody>
      </p:sp>
    </p:spTree>
    <p:extLst>
      <p:ext uri="{BB962C8B-B14F-4D97-AF65-F5344CB8AC3E}">
        <p14:creationId xmlns:p14="http://schemas.microsoft.com/office/powerpoint/2010/main" val="20988723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fade">
                                      <p:cBhvr>
                                        <p:cTn id="15" dur="500"/>
                                        <p:tgtEl>
                                          <p:spTgt spid="6">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fade">
                                      <p:cBhvr>
                                        <p:cTn id="20" dur="500"/>
                                        <p:tgtEl>
                                          <p:spTgt spid="6">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Effect transition="in" filter="fade">
                                      <p:cBhvr>
                                        <p:cTn id="23" dur="500"/>
                                        <p:tgtEl>
                                          <p:spTgt spid="6">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xEl>
                                              <p:pRg st="6" end="6"/>
                                            </p:txEl>
                                          </p:spTgt>
                                        </p:tgtEl>
                                        <p:attrNameLst>
                                          <p:attrName>style.visibility</p:attrName>
                                        </p:attrNameLst>
                                      </p:cBhvr>
                                      <p:to>
                                        <p:strVal val="visible"/>
                                      </p:to>
                                    </p:set>
                                    <p:animEffect transition="in" filter="fade">
                                      <p:cBhvr>
                                        <p:cTn id="26" dur="500"/>
                                        <p:tgtEl>
                                          <p:spTgt spid="6">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fade">
                                      <p:cBhvr>
                                        <p:cTn id="31" dur="500"/>
                                        <p:tgtEl>
                                          <p:spTgt spid="6">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
                                            <p:txEl>
                                              <p:pRg st="8" end="8"/>
                                            </p:txEl>
                                          </p:spTgt>
                                        </p:tgtEl>
                                        <p:attrNameLst>
                                          <p:attrName>style.visibility</p:attrName>
                                        </p:attrNameLst>
                                      </p:cBhvr>
                                      <p:to>
                                        <p:strVal val="visible"/>
                                      </p:to>
                                    </p:set>
                                    <p:animEffect transition="in" filter="fade">
                                      <p:cBhvr>
                                        <p:cTn id="36"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838200" y="205979"/>
            <a:ext cx="7848600" cy="857250"/>
          </a:xfrm>
        </p:spPr>
        <p:txBody>
          <a:bodyPr>
            <a:normAutofit/>
          </a:bodyPr>
          <a:lstStyle/>
          <a:p>
            <a:r>
              <a:rPr lang="en-US" dirty="0" smtClean="0">
                <a:latin typeface="Georgia" pitchFamily="18" charset="0"/>
              </a:rPr>
              <a:t> </a:t>
            </a:r>
            <a:r>
              <a:rPr lang="en-US" dirty="0" smtClean="0">
                <a:latin typeface="Adobe Garamond Pro"/>
              </a:rPr>
              <a:t>USHE 2013 Legislative Priorities</a:t>
            </a:r>
            <a:endParaRPr lang="en-US" dirty="0">
              <a:latin typeface="Adobe Garamond Pro"/>
            </a:endParaRPr>
          </a:p>
        </p:txBody>
      </p:sp>
      <p:sp>
        <p:nvSpPr>
          <p:cNvPr id="6" name="Rectangle 5"/>
          <p:cNvSpPr/>
          <p:nvPr/>
        </p:nvSpPr>
        <p:spPr>
          <a:xfrm>
            <a:off x="838200" y="1181546"/>
            <a:ext cx="7010400" cy="1923604"/>
          </a:xfrm>
          <a:prstGeom prst="rect">
            <a:avLst/>
          </a:prstGeom>
        </p:spPr>
        <p:txBody>
          <a:bodyPr wrap="square">
            <a:spAutoFit/>
          </a:bodyPr>
          <a:lstStyle/>
          <a:p>
            <a:pPr marL="342900" lvl="0" indent="-342900">
              <a:buFont typeface="+mj-lt"/>
              <a:buAutoNum type="arabicParenR" startAt="3"/>
            </a:pPr>
            <a:r>
              <a:rPr lang="en-US" sz="1700" b="1" dirty="0">
                <a:latin typeface="Adobe Garamond Pro"/>
              </a:rPr>
              <a:t>Expand Teaching Capacity and Completions by </a:t>
            </a:r>
            <a:r>
              <a:rPr lang="en-US" sz="1700" b="1" dirty="0" smtClean="0">
                <a:latin typeface="Adobe Garamond Pro"/>
              </a:rPr>
              <a:t>2020</a:t>
            </a:r>
          </a:p>
          <a:p>
            <a:pPr marL="457200" lvl="0" indent="-182880">
              <a:buFont typeface="Wingdings" pitchFamily="2" charset="2"/>
              <a:buChar char="§"/>
            </a:pPr>
            <a:r>
              <a:rPr lang="en-US" sz="1700" dirty="0" smtClean="0">
                <a:latin typeface="Adobe Garamond Pro"/>
              </a:rPr>
              <a:t>By </a:t>
            </a:r>
            <a:r>
              <a:rPr lang="en-US" sz="1700" dirty="0">
                <a:latin typeface="Adobe Garamond Pro"/>
              </a:rPr>
              <a:t>2020, 66% of jobs in Utah will require post-secondary </a:t>
            </a:r>
            <a:r>
              <a:rPr lang="en-US" sz="1700" dirty="0" smtClean="0">
                <a:latin typeface="Adobe Garamond Pro"/>
              </a:rPr>
              <a:t>education</a:t>
            </a:r>
          </a:p>
          <a:p>
            <a:pPr marL="457200" lvl="0" indent="-182880">
              <a:buFont typeface="Wingdings" pitchFamily="2" charset="2"/>
              <a:buChar char="§"/>
            </a:pPr>
            <a:r>
              <a:rPr lang="en-US" sz="1700" dirty="0" smtClean="0">
                <a:latin typeface="Adobe Garamond Pro"/>
              </a:rPr>
              <a:t>Currently</a:t>
            </a:r>
            <a:r>
              <a:rPr lang="en-US" sz="1700" dirty="0">
                <a:latin typeface="Adobe Garamond Pro"/>
              </a:rPr>
              <a:t>, only 43% of Utah’s adults hold a higher education degree or </a:t>
            </a:r>
            <a:r>
              <a:rPr lang="en-US" sz="1700" dirty="0" smtClean="0">
                <a:latin typeface="Adobe Garamond Pro"/>
              </a:rPr>
              <a:t>certificate</a:t>
            </a:r>
          </a:p>
          <a:p>
            <a:pPr marL="457200" lvl="0" indent="-182880">
              <a:buFont typeface="Wingdings" pitchFamily="2" charset="2"/>
              <a:buChar char="§"/>
            </a:pPr>
            <a:r>
              <a:rPr lang="en-US" sz="1700" dirty="0" smtClean="0">
                <a:latin typeface="Adobe Garamond Pro"/>
              </a:rPr>
              <a:t>We </a:t>
            </a:r>
            <a:r>
              <a:rPr lang="en-US" sz="1700" dirty="0">
                <a:latin typeface="Adobe Garamond Pro"/>
              </a:rPr>
              <a:t>must increase degrees &amp; certificates awarded by 4% each year to reach 66% by </a:t>
            </a:r>
            <a:r>
              <a:rPr lang="en-US" sz="1700" dirty="0" smtClean="0">
                <a:latin typeface="Adobe Garamond Pro"/>
              </a:rPr>
              <a:t>2020</a:t>
            </a:r>
          </a:p>
          <a:p>
            <a:pPr marL="457200" lvl="0" indent="-182880">
              <a:buFont typeface="Wingdings" pitchFamily="2" charset="2"/>
              <a:buChar char="§"/>
            </a:pPr>
            <a:r>
              <a:rPr lang="en-US" sz="1700" dirty="0" smtClean="0">
                <a:latin typeface="Adobe Garamond Pro"/>
              </a:rPr>
              <a:t>This </a:t>
            </a:r>
            <a:r>
              <a:rPr lang="en-US" sz="1700" dirty="0">
                <a:latin typeface="Adobe Garamond Pro"/>
              </a:rPr>
              <a:t>is the first step to create a highly-educated workforce</a:t>
            </a:r>
          </a:p>
        </p:txBody>
      </p:sp>
    </p:spTree>
    <p:extLst>
      <p:ext uri="{BB962C8B-B14F-4D97-AF65-F5344CB8AC3E}">
        <p14:creationId xmlns:p14="http://schemas.microsoft.com/office/powerpoint/2010/main" val="35462931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Title 1"/>
          <p:cNvSpPr>
            <a:spLocks noGrp="1"/>
          </p:cNvSpPr>
          <p:nvPr>
            <p:ph type="title"/>
          </p:nvPr>
        </p:nvSpPr>
        <p:spPr>
          <a:xfrm>
            <a:off x="838200" y="205979"/>
            <a:ext cx="7848600" cy="857250"/>
          </a:xfrm>
        </p:spPr>
        <p:txBody>
          <a:bodyPr>
            <a:normAutofit/>
          </a:bodyPr>
          <a:lstStyle/>
          <a:p>
            <a:r>
              <a:rPr lang="en-US" dirty="0" smtClean="0">
                <a:latin typeface="Georgia" pitchFamily="18" charset="0"/>
              </a:rPr>
              <a:t> </a:t>
            </a:r>
            <a:r>
              <a:rPr lang="en-US" dirty="0" smtClean="0">
                <a:latin typeface="Adobe Garamond Pro"/>
              </a:rPr>
              <a:t>USHE 2013 Legislative Priorities</a:t>
            </a:r>
            <a:endParaRPr lang="en-US" dirty="0">
              <a:latin typeface="Adobe Garamond Pro"/>
            </a:endParaRPr>
          </a:p>
        </p:txBody>
      </p:sp>
      <p:sp>
        <p:nvSpPr>
          <p:cNvPr id="2" name="Rectangle 1"/>
          <p:cNvSpPr/>
          <p:nvPr/>
        </p:nvSpPr>
        <p:spPr>
          <a:xfrm>
            <a:off x="838200" y="1204139"/>
            <a:ext cx="7010400" cy="2739211"/>
          </a:xfrm>
          <a:prstGeom prst="rect">
            <a:avLst/>
          </a:prstGeom>
        </p:spPr>
        <p:txBody>
          <a:bodyPr wrap="square">
            <a:spAutoFit/>
          </a:bodyPr>
          <a:lstStyle/>
          <a:p>
            <a:pPr lvl="0"/>
            <a:r>
              <a:rPr lang="en-US" b="1" dirty="0" smtClean="0">
                <a:latin typeface="Adobe Garamond Pro"/>
              </a:rPr>
              <a:t>4) </a:t>
            </a:r>
            <a:r>
              <a:rPr lang="en-US" sz="1700" b="1" dirty="0" smtClean="0">
                <a:latin typeface="Adobe Garamond Pro"/>
              </a:rPr>
              <a:t>Operational </a:t>
            </a:r>
            <a:r>
              <a:rPr lang="en-US" sz="1700" b="1" dirty="0">
                <a:latin typeface="Adobe Garamond Pro"/>
              </a:rPr>
              <a:t>Imperatives		</a:t>
            </a:r>
            <a:r>
              <a:rPr lang="en-US" sz="1700" b="1" dirty="0" smtClean="0">
                <a:latin typeface="Adobe Garamond Pro"/>
              </a:rPr>
              <a:t>		$</a:t>
            </a:r>
            <a:r>
              <a:rPr lang="en-US" sz="1700" b="1" dirty="0">
                <a:latin typeface="Adobe Garamond Pro"/>
              </a:rPr>
              <a:t>10,446,000</a:t>
            </a:r>
            <a:endParaRPr lang="en-US" sz="1700" dirty="0">
              <a:latin typeface="Adobe Garamond Pro"/>
            </a:endParaRPr>
          </a:p>
          <a:p>
            <a:pPr marL="457200" lvl="0" indent="-182880" eaLnBrk="0" fontAlgn="base" hangingPunct="0">
              <a:buFont typeface="Wingdings" pitchFamily="2" charset="2"/>
              <a:buChar char="§"/>
            </a:pPr>
            <a:r>
              <a:rPr lang="en-US" sz="1700" b="1" dirty="0">
                <a:latin typeface="Adobe Garamond Pro"/>
              </a:rPr>
              <a:t>Ongoing O&amp;M for Non-State funded projects	</a:t>
            </a:r>
            <a:r>
              <a:rPr lang="en-US" sz="1700" dirty="0" smtClean="0">
                <a:latin typeface="Adobe Garamond Pro"/>
              </a:rPr>
              <a:t>$</a:t>
            </a:r>
            <a:r>
              <a:rPr lang="en-US" sz="1700" dirty="0">
                <a:latin typeface="Adobe Garamond Pro"/>
              </a:rPr>
              <a:t>4,396,000</a:t>
            </a:r>
          </a:p>
          <a:p>
            <a:pPr marL="742950" lvl="1" indent="-285750" eaLnBrk="0" fontAlgn="base" hangingPunct="0">
              <a:buFont typeface="Arial" pitchFamily="34" charset="0"/>
              <a:buChar char="–"/>
            </a:pPr>
            <a:r>
              <a:rPr lang="en-US" sz="1700" dirty="0" smtClean="0">
                <a:latin typeface="Adobe Garamond Pro"/>
              </a:rPr>
              <a:t>University </a:t>
            </a:r>
            <a:r>
              <a:rPr lang="en-US" sz="1700" dirty="0">
                <a:latin typeface="Adobe Garamond Pro"/>
              </a:rPr>
              <a:t>of Utah		</a:t>
            </a:r>
          </a:p>
          <a:p>
            <a:pPr marL="742950" lvl="1" indent="-285750" eaLnBrk="0" fontAlgn="base" hangingPunct="0">
              <a:buFont typeface="Arial" pitchFamily="34" charset="0"/>
              <a:buChar char="–"/>
            </a:pPr>
            <a:r>
              <a:rPr lang="en-US" sz="1700" dirty="0">
                <a:latin typeface="Adobe Garamond Pro"/>
              </a:rPr>
              <a:t>Utah State University</a:t>
            </a:r>
          </a:p>
          <a:p>
            <a:pPr marL="742950" lvl="1" indent="-285750" eaLnBrk="0" fontAlgn="base" hangingPunct="0">
              <a:buFont typeface="Arial" pitchFamily="34" charset="0"/>
              <a:buChar char="–"/>
            </a:pPr>
            <a:r>
              <a:rPr lang="en-US" sz="1700" dirty="0">
                <a:latin typeface="Adobe Garamond Pro"/>
              </a:rPr>
              <a:t>Weber State University</a:t>
            </a:r>
          </a:p>
          <a:p>
            <a:pPr marL="457200" lvl="0" indent="-182880" eaLnBrk="0" fontAlgn="base" hangingPunct="0">
              <a:buFont typeface="Wingdings" pitchFamily="2" charset="2"/>
              <a:buChar char="§"/>
            </a:pPr>
            <a:r>
              <a:rPr lang="en-US" sz="1700" b="1" dirty="0">
                <a:latin typeface="Adobe Garamond Pro"/>
              </a:rPr>
              <a:t>U of U Utility Rates				</a:t>
            </a:r>
            <a:r>
              <a:rPr lang="en-US" sz="1700" dirty="0" smtClean="0">
                <a:latin typeface="Adobe Garamond Pro"/>
              </a:rPr>
              <a:t>$</a:t>
            </a:r>
            <a:r>
              <a:rPr lang="en-US" sz="1700" dirty="0">
                <a:latin typeface="Adobe Garamond Pro"/>
              </a:rPr>
              <a:t>3,900,000</a:t>
            </a:r>
          </a:p>
          <a:p>
            <a:pPr marL="457200" lvl="0" indent="-182880" eaLnBrk="0" fontAlgn="base" hangingPunct="0">
              <a:buFont typeface="Wingdings" pitchFamily="2" charset="2"/>
              <a:buChar char="§"/>
            </a:pPr>
            <a:r>
              <a:rPr lang="en-US" sz="1700" b="1" dirty="0">
                <a:latin typeface="Adobe Garamond Pro"/>
              </a:rPr>
              <a:t>Higher Ed. Tech. Initiative (HETI)		</a:t>
            </a:r>
            <a:r>
              <a:rPr lang="en-US" sz="1700" b="1" dirty="0" smtClean="0">
                <a:latin typeface="Adobe Garamond Pro"/>
              </a:rPr>
              <a:t>	</a:t>
            </a:r>
            <a:r>
              <a:rPr lang="en-US" sz="1700" dirty="0" smtClean="0">
                <a:latin typeface="Adobe Garamond Pro"/>
              </a:rPr>
              <a:t>$</a:t>
            </a:r>
            <a:r>
              <a:rPr lang="en-US" sz="1700" dirty="0">
                <a:latin typeface="Adobe Garamond Pro"/>
              </a:rPr>
              <a:t>2,150,000</a:t>
            </a:r>
          </a:p>
          <a:p>
            <a:pPr marL="742950" lvl="1" indent="-285750" eaLnBrk="0" fontAlgn="base" hangingPunct="0">
              <a:buFont typeface="Arial" pitchFamily="34" charset="0"/>
              <a:buChar char="–"/>
            </a:pPr>
            <a:r>
              <a:rPr lang="en-US" sz="1700" dirty="0">
                <a:latin typeface="Adobe Garamond Pro"/>
              </a:rPr>
              <a:t>Leverages combined volume purchasing</a:t>
            </a:r>
            <a:br>
              <a:rPr lang="en-US" sz="1700" dirty="0">
                <a:latin typeface="Adobe Garamond Pro"/>
              </a:rPr>
            </a:br>
            <a:r>
              <a:rPr lang="en-US" sz="1700" dirty="0">
                <a:latin typeface="Adobe Garamond Pro"/>
              </a:rPr>
              <a:t>power of all institutions for IT purchases</a:t>
            </a:r>
            <a:r>
              <a:rPr lang="en-US" sz="2000" dirty="0"/>
              <a:t/>
            </a:r>
            <a:br>
              <a:rPr lang="en-US" sz="2000" dirty="0"/>
            </a:br>
            <a:endParaRPr lang="en-US" dirty="0"/>
          </a:p>
        </p:txBody>
      </p:sp>
    </p:spTree>
    <p:extLst>
      <p:ext uri="{BB962C8B-B14F-4D97-AF65-F5344CB8AC3E}">
        <p14:creationId xmlns:p14="http://schemas.microsoft.com/office/powerpoint/2010/main" val="6577873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500"/>
                                        <p:tgtEl>
                                          <p:spTgt spid="2">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fade">
                                      <p:cBhvr>
                                        <p:cTn id="26" dur="500"/>
                                        <p:tgtEl>
                                          <p:spTgt spid="2">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500"/>
                                        <p:tgtEl>
                                          <p:spTgt spid="2">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
                                            <p:txEl>
                                              <p:pRg st="7" end="7"/>
                                            </p:txEl>
                                          </p:spTgt>
                                        </p:tgtEl>
                                        <p:attrNameLst>
                                          <p:attrName>style.visibility</p:attrName>
                                        </p:attrNameLst>
                                      </p:cBhvr>
                                      <p:to>
                                        <p:strVal val="visible"/>
                                      </p:to>
                                    </p:set>
                                    <p:animEffect transition="in" filter="fade">
                                      <p:cBhvr>
                                        <p:cTn id="3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838200" y="205979"/>
            <a:ext cx="7848600" cy="857250"/>
          </a:xfrm>
        </p:spPr>
        <p:txBody>
          <a:bodyPr>
            <a:normAutofit/>
          </a:bodyPr>
          <a:lstStyle/>
          <a:p>
            <a:r>
              <a:rPr lang="en-US" dirty="0" smtClean="0">
                <a:latin typeface="Georgia" pitchFamily="18" charset="0"/>
              </a:rPr>
              <a:t> </a:t>
            </a:r>
            <a:r>
              <a:rPr lang="en-US" dirty="0" smtClean="0">
                <a:latin typeface="Adobe Garamond Pro"/>
              </a:rPr>
              <a:t>USHE 2013 Legislative Priorities</a:t>
            </a:r>
            <a:endParaRPr lang="en-US" dirty="0">
              <a:latin typeface="Adobe Garamond Pro"/>
            </a:endParaRPr>
          </a:p>
        </p:txBody>
      </p:sp>
      <p:sp>
        <p:nvSpPr>
          <p:cNvPr id="2" name="Rectangle 1"/>
          <p:cNvSpPr/>
          <p:nvPr/>
        </p:nvSpPr>
        <p:spPr>
          <a:xfrm>
            <a:off x="827314" y="1200150"/>
            <a:ext cx="7315200" cy="3247043"/>
          </a:xfrm>
          <a:prstGeom prst="rect">
            <a:avLst/>
          </a:prstGeom>
        </p:spPr>
        <p:txBody>
          <a:bodyPr wrap="square">
            <a:spAutoFit/>
          </a:bodyPr>
          <a:lstStyle/>
          <a:p>
            <a:pPr lvl="0"/>
            <a:r>
              <a:rPr lang="en-US" b="1" dirty="0" smtClean="0">
                <a:latin typeface="Adobe Garamond Pro"/>
              </a:rPr>
              <a:t>5) </a:t>
            </a:r>
            <a:r>
              <a:rPr lang="en-US" sz="1700" b="1" dirty="0" smtClean="0">
                <a:latin typeface="Adobe Garamond Pro"/>
              </a:rPr>
              <a:t>USHE </a:t>
            </a:r>
            <a:r>
              <a:rPr lang="en-US" sz="1700" b="1" dirty="0">
                <a:latin typeface="Adobe Garamond Pro"/>
              </a:rPr>
              <a:t>Programs				</a:t>
            </a:r>
            <a:r>
              <a:rPr lang="en-US" sz="1700" b="1" dirty="0" smtClean="0">
                <a:latin typeface="Adobe Garamond Pro"/>
              </a:rPr>
              <a:t>	$</a:t>
            </a:r>
            <a:r>
              <a:rPr lang="en-US" sz="1700" b="1" dirty="0">
                <a:latin typeface="Adobe Garamond Pro"/>
              </a:rPr>
              <a:t>2,950,000</a:t>
            </a:r>
            <a:endParaRPr lang="en-US" sz="1700" dirty="0">
              <a:latin typeface="Adobe Garamond Pro"/>
            </a:endParaRPr>
          </a:p>
          <a:p>
            <a:pPr eaLnBrk="0" fontAlgn="base" hangingPunct="0"/>
            <a:r>
              <a:rPr lang="en-US" sz="1700" b="1" i="1" dirty="0">
                <a:latin typeface="Adobe Garamond Pro"/>
              </a:rPr>
              <a:t>Student Access</a:t>
            </a:r>
            <a:endParaRPr lang="en-US" sz="1700" dirty="0">
              <a:latin typeface="Adobe Garamond Pro"/>
            </a:endParaRPr>
          </a:p>
          <a:p>
            <a:pPr marL="457200" lvl="0" indent="-182880" eaLnBrk="0" fontAlgn="base" hangingPunct="0">
              <a:buFont typeface="Wingdings" pitchFamily="2" charset="2"/>
              <a:buChar char="§"/>
            </a:pPr>
            <a:r>
              <a:rPr lang="en-US" sz="1700" b="1" dirty="0">
                <a:latin typeface="Adobe Garamond Pro"/>
              </a:rPr>
              <a:t>Success Stipends</a:t>
            </a:r>
            <a:r>
              <a:rPr lang="en-US" sz="1700" dirty="0">
                <a:latin typeface="Adobe Garamond Pro"/>
              </a:rPr>
              <a:t>:</a:t>
            </a:r>
            <a:r>
              <a:rPr lang="en-US" sz="1700" b="1" dirty="0">
                <a:latin typeface="Adobe Garamond Pro"/>
              </a:rPr>
              <a:t> </a:t>
            </a:r>
            <a:r>
              <a:rPr lang="en-US" sz="1700" dirty="0">
                <a:latin typeface="Adobe Garamond Pro"/>
              </a:rPr>
              <a:t>(need based financial aid): </a:t>
            </a:r>
            <a:r>
              <a:rPr lang="en-US" sz="1700" dirty="0" smtClean="0">
                <a:latin typeface="Adobe Garamond Pro"/>
              </a:rPr>
              <a:t>		$</a:t>
            </a:r>
            <a:r>
              <a:rPr lang="en-US" sz="1700" dirty="0">
                <a:latin typeface="Adobe Garamond Pro"/>
              </a:rPr>
              <a:t>2 million</a:t>
            </a:r>
          </a:p>
          <a:p>
            <a:pPr marL="742950" lvl="1" indent="-285750" eaLnBrk="0" fontAlgn="base" hangingPunct="0">
              <a:buFont typeface="Arial" pitchFamily="34" charset="0"/>
              <a:buChar char="–"/>
            </a:pPr>
            <a:r>
              <a:rPr lang="en-US" sz="1700" dirty="0">
                <a:latin typeface="Adobe Garamond Pro"/>
              </a:rPr>
              <a:t>work-study &amp; grants (average award: $850/student)</a:t>
            </a:r>
          </a:p>
          <a:p>
            <a:pPr marL="457200" lvl="0" indent="-182880" eaLnBrk="0" fontAlgn="base" hangingPunct="0">
              <a:buFont typeface="Wingdings" pitchFamily="2" charset="2"/>
              <a:buChar char="§"/>
            </a:pPr>
            <a:r>
              <a:rPr lang="en-US" sz="1700" b="1" dirty="0">
                <a:latin typeface="Adobe Garamond Pro"/>
              </a:rPr>
              <a:t>Regents and New Century Scholarships</a:t>
            </a:r>
            <a:r>
              <a:rPr lang="en-US" sz="1700" dirty="0">
                <a:latin typeface="Adobe Garamond Pro"/>
              </a:rPr>
              <a:t>: 		</a:t>
            </a:r>
            <a:r>
              <a:rPr lang="en-US" sz="1700" dirty="0" smtClean="0">
                <a:latin typeface="Adobe Garamond Pro"/>
              </a:rPr>
              <a:t>$</a:t>
            </a:r>
            <a:r>
              <a:rPr lang="en-US" sz="1700" dirty="0">
                <a:latin typeface="Adobe Garamond Pro"/>
              </a:rPr>
              <a:t>500,000</a:t>
            </a:r>
          </a:p>
          <a:p>
            <a:pPr marL="742950" lvl="1" indent="-285750" eaLnBrk="0" fontAlgn="base" hangingPunct="0">
              <a:buFont typeface="Arial" pitchFamily="34" charset="0"/>
              <a:buChar char="–"/>
            </a:pPr>
            <a:r>
              <a:rPr lang="en-US" sz="1700" dirty="0">
                <a:latin typeface="Adobe Garamond Pro"/>
              </a:rPr>
              <a:t>Projected ~25% growth</a:t>
            </a:r>
          </a:p>
          <a:p>
            <a:pPr marL="457200" lvl="0" indent="-182880" eaLnBrk="0" fontAlgn="base" hangingPunct="0">
              <a:buFont typeface="Wingdings" pitchFamily="2" charset="2"/>
              <a:buChar char="§"/>
            </a:pPr>
            <a:r>
              <a:rPr lang="en-US" sz="1700" b="1" dirty="0">
                <a:latin typeface="Adobe Garamond Pro"/>
              </a:rPr>
              <a:t>Tech. Intensive Concurrent Enrollment:		</a:t>
            </a:r>
            <a:r>
              <a:rPr lang="en-US" sz="1700" dirty="0" smtClean="0">
                <a:latin typeface="Adobe Garamond Pro"/>
              </a:rPr>
              <a:t>$</a:t>
            </a:r>
            <a:r>
              <a:rPr lang="en-US" sz="1700" dirty="0">
                <a:latin typeface="Adobe Garamond Pro"/>
              </a:rPr>
              <a:t>150,000</a:t>
            </a:r>
          </a:p>
          <a:p>
            <a:pPr marL="742950" lvl="1" indent="-285750" eaLnBrk="0" fontAlgn="base" hangingPunct="0">
              <a:buFont typeface="Arial" pitchFamily="34" charset="0"/>
              <a:buChar char="–"/>
            </a:pPr>
            <a:r>
              <a:rPr lang="en-US" sz="1700" dirty="0">
                <a:latin typeface="Adobe Garamond Pro"/>
              </a:rPr>
              <a:t>Ongoing course maintenance, consultation,</a:t>
            </a:r>
            <a:br>
              <a:rPr lang="en-US" sz="1700" dirty="0">
                <a:latin typeface="Adobe Garamond Pro"/>
              </a:rPr>
            </a:br>
            <a:r>
              <a:rPr lang="en-US" sz="1700" dirty="0">
                <a:latin typeface="Adobe Garamond Pro"/>
              </a:rPr>
              <a:t>articulation, transfer</a:t>
            </a:r>
          </a:p>
          <a:p>
            <a:pPr eaLnBrk="0" fontAlgn="base" hangingPunct="0"/>
            <a:r>
              <a:rPr lang="en-US" sz="1700" b="1" i="1" dirty="0">
                <a:latin typeface="Adobe Garamond Pro"/>
              </a:rPr>
              <a:t>Collaborations</a:t>
            </a:r>
            <a:endParaRPr lang="en-US" sz="1700" dirty="0">
              <a:latin typeface="Adobe Garamond Pro"/>
            </a:endParaRPr>
          </a:p>
          <a:p>
            <a:pPr marL="457200" lvl="0" indent="-182880" eaLnBrk="0" fontAlgn="base" hangingPunct="0">
              <a:buFont typeface="Wingdings" pitchFamily="2" charset="2"/>
              <a:buChar char="§"/>
            </a:pPr>
            <a:r>
              <a:rPr lang="en-US" sz="1700" b="1" dirty="0">
                <a:latin typeface="Adobe Garamond Pro"/>
              </a:rPr>
              <a:t>Utah Academic Library Consortium		</a:t>
            </a:r>
            <a:r>
              <a:rPr lang="en-US" sz="1700" dirty="0" smtClean="0">
                <a:latin typeface="Adobe Garamond Pro"/>
              </a:rPr>
              <a:t>$</a:t>
            </a:r>
            <a:r>
              <a:rPr lang="en-US" sz="1700" dirty="0">
                <a:latin typeface="Adobe Garamond Pro"/>
              </a:rPr>
              <a:t>300,000</a:t>
            </a:r>
          </a:p>
          <a:p>
            <a:pPr marL="742950" lvl="1" indent="-285750" eaLnBrk="0" fontAlgn="base" hangingPunct="0">
              <a:buFont typeface="Arial" pitchFamily="34" charset="0"/>
              <a:buChar char="–"/>
            </a:pPr>
            <a:r>
              <a:rPr lang="en-US" sz="1700" dirty="0"/>
              <a:t>Database acquisition for use by all institutions</a:t>
            </a:r>
          </a:p>
        </p:txBody>
      </p:sp>
    </p:spTree>
    <p:extLst>
      <p:ext uri="{BB962C8B-B14F-4D97-AF65-F5344CB8AC3E}">
        <p14:creationId xmlns:p14="http://schemas.microsoft.com/office/powerpoint/2010/main" val="26686658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500"/>
                                        <p:tgtEl>
                                          <p:spTgt spid="2">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500"/>
                                        <p:tgtEl>
                                          <p:spTgt spid="2">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fade">
                                      <p:cBhvr>
                                        <p:cTn id="33" dur="500"/>
                                        <p:tgtEl>
                                          <p:spTgt spid="2">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fade">
                                      <p:cBhvr>
                                        <p:cTn id="36" dur="500"/>
                                        <p:tgtEl>
                                          <p:spTgt spid="2">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
                                            <p:txEl>
                                              <p:pRg st="8" end="8"/>
                                            </p:txEl>
                                          </p:spTgt>
                                        </p:tgtEl>
                                        <p:attrNameLst>
                                          <p:attrName>style.visibility</p:attrName>
                                        </p:attrNameLst>
                                      </p:cBhvr>
                                      <p:to>
                                        <p:strVal val="visible"/>
                                      </p:to>
                                    </p:set>
                                    <p:animEffect transition="in" filter="fade">
                                      <p:cBhvr>
                                        <p:cTn id="41" dur="500"/>
                                        <p:tgtEl>
                                          <p:spTgt spid="2">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
                                            <p:txEl>
                                              <p:pRg st="9" end="9"/>
                                            </p:txEl>
                                          </p:spTgt>
                                        </p:tgtEl>
                                        <p:attrNameLst>
                                          <p:attrName>style.visibility</p:attrName>
                                        </p:attrNameLst>
                                      </p:cBhvr>
                                      <p:to>
                                        <p:strVal val="visible"/>
                                      </p:to>
                                    </p:set>
                                    <p:animEffect transition="in" filter="fade">
                                      <p:cBhvr>
                                        <p:cTn id="46" dur="500"/>
                                        <p:tgtEl>
                                          <p:spTgt spid="2">
                                            <p:txEl>
                                              <p:pRg st="9" end="9"/>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2">
                                            <p:txEl>
                                              <p:pRg st="10" end="10"/>
                                            </p:txEl>
                                          </p:spTgt>
                                        </p:tgtEl>
                                        <p:attrNameLst>
                                          <p:attrName>style.visibility</p:attrName>
                                        </p:attrNameLst>
                                      </p:cBhvr>
                                      <p:to>
                                        <p:strVal val="visible"/>
                                      </p:to>
                                    </p:set>
                                    <p:animEffect transition="in" filter="fade">
                                      <p:cBhvr>
                                        <p:cTn id="49"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838200" y="205979"/>
            <a:ext cx="7848600" cy="857250"/>
          </a:xfrm>
        </p:spPr>
        <p:txBody>
          <a:bodyPr>
            <a:normAutofit/>
          </a:bodyPr>
          <a:lstStyle/>
          <a:p>
            <a:r>
              <a:rPr lang="en-US" dirty="0" smtClean="0">
                <a:latin typeface="Georgia" pitchFamily="18" charset="0"/>
              </a:rPr>
              <a:t> </a:t>
            </a:r>
            <a:r>
              <a:rPr lang="en-US" dirty="0" smtClean="0">
                <a:latin typeface="Adobe Garamond Pro"/>
              </a:rPr>
              <a:t>USHE 2013 Legislative Priorities</a:t>
            </a:r>
            <a:endParaRPr lang="en-US" dirty="0">
              <a:latin typeface="Adobe Garamond Pro"/>
            </a:endParaRPr>
          </a:p>
        </p:txBody>
      </p:sp>
      <p:sp>
        <p:nvSpPr>
          <p:cNvPr id="2" name="Rectangle 1"/>
          <p:cNvSpPr/>
          <p:nvPr/>
        </p:nvSpPr>
        <p:spPr>
          <a:xfrm>
            <a:off x="838200" y="1153507"/>
            <a:ext cx="7848600" cy="3247043"/>
          </a:xfrm>
          <a:prstGeom prst="rect">
            <a:avLst/>
          </a:prstGeom>
        </p:spPr>
        <p:txBody>
          <a:bodyPr wrap="square">
            <a:spAutoFit/>
          </a:bodyPr>
          <a:lstStyle/>
          <a:p>
            <a:pPr lvl="0"/>
            <a:r>
              <a:rPr lang="en-US" b="1" dirty="0" smtClean="0">
                <a:latin typeface="Adobe Garamond Pro"/>
              </a:rPr>
              <a:t>6) </a:t>
            </a:r>
            <a:r>
              <a:rPr lang="en-US" sz="1700" b="1" dirty="0" smtClean="0">
                <a:latin typeface="Adobe Garamond Pro"/>
              </a:rPr>
              <a:t>State </a:t>
            </a:r>
            <a:r>
              <a:rPr lang="en-US" sz="1700" b="1" dirty="0">
                <a:latin typeface="Adobe Garamond Pro"/>
              </a:rPr>
              <a:t>Initiatives					</a:t>
            </a:r>
            <a:r>
              <a:rPr lang="en-US" sz="1700" b="1" dirty="0" smtClean="0">
                <a:latin typeface="Adobe Garamond Pro"/>
              </a:rPr>
              <a:t>	$</a:t>
            </a:r>
            <a:r>
              <a:rPr lang="en-US" sz="1700" b="1" dirty="0">
                <a:latin typeface="Adobe Garamond Pro"/>
              </a:rPr>
              <a:t>14 million</a:t>
            </a:r>
            <a:endParaRPr lang="en-US" sz="1700" dirty="0">
              <a:latin typeface="Adobe Garamond Pro"/>
            </a:endParaRPr>
          </a:p>
          <a:p>
            <a:pPr marL="457200" lvl="0" indent="-182880">
              <a:buFont typeface="Wingdings" pitchFamily="2" charset="2"/>
              <a:buChar char="§"/>
            </a:pPr>
            <a:r>
              <a:rPr lang="en-US" sz="1700" b="1" dirty="0">
                <a:latin typeface="Adobe Garamond Pro"/>
              </a:rPr>
              <a:t>University of Utah Medical School Expansion	</a:t>
            </a:r>
            <a:r>
              <a:rPr lang="en-US" sz="1700" b="1" dirty="0" smtClean="0">
                <a:latin typeface="Adobe Garamond Pro"/>
              </a:rPr>
              <a:t>	</a:t>
            </a:r>
            <a:r>
              <a:rPr lang="en-US" sz="1700" dirty="0" smtClean="0">
                <a:latin typeface="Adobe Garamond Pro"/>
              </a:rPr>
              <a:t>$</a:t>
            </a:r>
            <a:r>
              <a:rPr lang="en-US" sz="1700" dirty="0">
                <a:latin typeface="Adobe Garamond Pro"/>
              </a:rPr>
              <a:t>10 million</a:t>
            </a:r>
          </a:p>
          <a:p>
            <a:pPr marL="742950" lvl="1" indent="-285750">
              <a:buFont typeface="Arial" pitchFamily="34" charset="0"/>
              <a:buChar char="–"/>
            </a:pPr>
            <a:r>
              <a:rPr lang="en-US" sz="1700" dirty="0">
                <a:latin typeface="Adobe Garamond Pro"/>
              </a:rPr>
              <a:t>To increase class by 40 students per year (160 total)</a:t>
            </a:r>
          </a:p>
          <a:p>
            <a:pPr marL="742950" lvl="1" indent="-285750">
              <a:buFont typeface="Arial" pitchFamily="34" charset="0"/>
              <a:buChar char="–"/>
            </a:pPr>
            <a:r>
              <a:rPr lang="en-US" sz="1700" dirty="0">
                <a:latin typeface="Adobe Garamond Pro"/>
              </a:rPr>
              <a:t>$62,500/student/year (typical national cost: $100-110k)</a:t>
            </a:r>
          </a:p>
          <a:p>
            <a:pPr marL="742950" lvl="1" indent="-285750">
              <a:buFont typeface="Arial" pitchFamily="34" charset="0"/>
              <a:buChar char="–"/>
            </a:pPr>
            <a:r>
              <a:rPr lang="en-US" sz="1700" dirty="0">
                <a:latin typeface="Adobe Garamond Pro"/>
              </a:rPr>
              <a:t>1,500 applicants for 82 slots last year</a:t>
            </a:r>
          </a:p>
          <a:p>
            <a:pPr marL="742950" lvl="1" indent="-285750">
              <a:buFont typeface="Arial" pitchFamily="34" charset="0"/>
              <a:buChar char="–"/>
            </a:pPr>
            <a:r>
              <a:rPr lang="en-US" sz="1700" dirty="0">
                <a:latin typeface="Adobe Garamond Pro"/>
              </a:rPr>
              <a:t>To help address Utah’s primary care physician shortage</a:t>
            </a:r>
          </a:p>
          <a:p>
            <a:pPr marL="742950" lvl="1" indent="-285750">
              <a:buFont typeface="Arial" pitchFamily="34" charset="0"/>
              <a:buChar char="–"/>
            </a:pPr>
            <a:r>
              <a:rPr lang="en-US" sz="1700" dirty="0">
                <a:latin typeface="Adobe Garamond Pro"/>
              </a:rPr>
              <a:t> $3.5 million one-time reduction in first year</a:t>
            </a:r>
          </a:p>
          <a:p>
            <a:pPr marL="457200" lvl="0" indent="-182880">
              <a:buFont typeface="Wingdings" pitchFamily="2" charset="2"/>
              <a:buChar char="§"/>
            </a:pPr>
            <a:r>
              <a:rPr lang="en-US" sz="1700" b="1" dirty="0">
                <a:latin typeface="Adobe Garamond Pro"/>
              </a:rPr>
              <a:t>Dixie State College – University Implementation	</a:t>
            </a:r>
            <a:r>
              <a:rPr lang="en-US" sz="1700" b="1" dirty="0" smtClean="0">
                <a:latin typeface="Adobe Garamond Pro"/>
              </a:rPr>
              <a:t>	</a:t>
            </a:r>
            <a:r>
              <a:rPr lang="en-US" sz="1700" dirty="0" smtClean="0">
                <a:latin typeface="Adobe Garamond Pro"/>
              </a:rPr>
              <a:t>$</a:t>
            </a:r>
            <a:r>
              <a:rPr lang="en-US" sz="1700" dirty="0">
                <a:latin typeface="Adobe Garamond Pro"/>
              </a:rPr>
              <a:t>4 million</a:t>
            </a:r>
          </a:p>
          <a:p>
            <a:pPr marL="742950" lvl="1" indent="-285750">
              <a:buFont typeface="Arial" pitchFamily="34" charset="0"/>
              <a:buChar char="–"/>
            </a:pPr>
            <a:r>
              <a:rPr lang="en-US" sz="1700" dirty="0">
                <a:latin typeface="Adobe Garamond Pro"/>
              </a:rPr>
              <a:t>Assuming Regents approve mission change</a:t>
            </a:r>
          </a:p>
          <a:p>
            <a:pPr marL="742950" lvl="1" indent="-285750">
              <a:buFont typeface="Arial" pitchFamily="34" charset="0"/>
              <a:buChar char="–"/>
            </a:pPr>
            <a:r>
              <a:rPr lang="en-US" sz="1700" dirty="0">
                <a:latin typeface="Adobe Garamond Pro"/>
              </a:rPr>
              <a:t>Expected to meet agreed upon benchmarks by end of 2012</a:t>
            </a:r>
          </a:p>
          <a:p>
            <a:pPr marL="742950" lvl="1" indent="-285750">
              <a:buFont typeface="Arial" pitchFamily="34" charset="0"/>
              <a:buChar char="–"/>
            </a:pPr>
            <a:r>
              <a:rPr lang="en-US" sz="1700" dirty="0">
                <a:latin typeface="Adobe Garamond Pro"/>
              </a:rPr>
              <a:t>Will help implement new mission</a:t>
            </a:r>
          </a:p>
          <a:p>
            <a:pPr marL="742950" lvl="1" indent="-285750">
              <a:buFont typeface="Arial" pitchFamily="34" charset="0"/>
              <a:buChar char="–"/>
            </a:pPr>
            <a:r>
              <a:rPr lang="en-US" sz="1700" dirty="0">
                <a:latin typeface="Adobe Garamond Pro"/>
              </a:rPr>
              <a:t>To enhance capacity, including technology</a:t>
            </a:r>
          </a:p>
        </p:txBody>
      </p:sp>
    </p:spTree>
    <p:extLst>
      <p:ext uri="{BB962C8B-B14F-4D97-AF65-F5344CB8AC3E}">
        <p14:creationId xmlns:p14="http://schemas.microsoft.com/office/powerpoint/2010/main" val="16084645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500"/>
                                        <p:tgtEl>
                                          <p:spTgt spid="2">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fade">
                                      <p:cBhvr>
                                        <p:cTn id="24" dur="500"/>
                                        <p:tgtEl>
                                          <p:spTgt spid="2">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fade">
                                      <p:cBhvr>
                                        <p:cTn id="35" dur="500"/>
                                        <p:tgtEl>
                                          <p:spTgt spid="2">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2">
                                            <p:txEl>
                                              <p:pRg st="9" end="9"/>
                                            </p:txEl>
                                          </p:spTgt>
                                        </p:tgtEl>
                                        <p:attrNameLst>
                                          <p:attrName>style.visibility</p:attrName>
                                        </p:attrNameLst>
                                      </p:cBhvr>
                                      <p:to>
                                        <p:strVal val="visible"/>
                                      </p:to>
                                    </p:set>
                                    <p:animEffect transition="in" filter="fade">
                                      <p:cBhvr>
                                        <p:cTn id="38" dur="500"/>
                                        <p:tgtEl>
                                          <p:spTgt spid="2">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2">
                                            <p:txEl>
                                              <p:pRg st="10" end="10"/>
                                            </p:txEl>
                                          </p:spTgt>
                                        </p:tgtEl>
                                        <p:attrNameLst>
                                          <p:attrName>style.visibility</p:attrName>
                                        </p:attrNameLst>
                                      </p:cBhvr>
                                      <p:to>
                                        <p:strVal val="visible"/>
                                      </p:to>
                                    </p:set>
                                    <p:animEffect transition="in" filter="fade">
                                      <p:cBhvr>
                                        <p:cTn id="41" dur="500"/>
                                        <p:tgtEl>
                                          <p:spTgt spid="2">
                                            <p:txEl>
                                              <p:pRg st="10" end="10"/>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2">
                                            <p:txEl>
                                              <p:pRg st="11" end="11"/>
                                            </p:txEl>
                                          </p:spTgt>
                                        </p:tgtEl>
                                        <p:attrNameLst>
                                          <p:attrName>style.visibility</p:attrName>
                                        </p:attrNameLst>
                                      </p:cBhvr>
                                      <p:to>
                                        <p:strVal val="visible"/>
                                      </p:to>
                                    </p:set>
                                    <p:animEffect transition="in" filter="fade">
                                      <p:cBhvr>
                                        <p:cTn id="44"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dirty="0" smtClean="0">
                <a:latin typeface="Adobe Garamond Pro" pitchFamily="18" charset="0"/>
              </a:rPr>
              <a:t>Utah Government</a:t>
            </a:r>
            <a:endParaRPr lang="en-US" dirty="0">
              <a:latin typeface="Adobe Garamond Pro" pitchFamily="18" charset="0"/>
            </a:endParaRPr>
          </a:p>
        </p:txBody>
      </p:sp>
      <p:sp>
        <p:nvSpPr>
          <p:cNvPr id="3" name="Content Placeholder 2"/>
          <p:cNvSpPr>
            <a:spLocks noGrp="1"/>
          </p:cNvSpPr>
          <p:nvPr>
            <p:ph idx="1"/>
          </p:nvPr>
        </p:nvSpPr>
        <p:spPr>
          <a:xfrm>
            <a:off x="457200" y="1310878"/>
            <a:ext cx="3429000" cy="3394472"/>
          </a:xfrm>
        </p:spPr>
        <p:txBody>
          <a:bodyPr/>
          <a:lstStyle/>
          <a:p>
            <a:pPr marL="0" indent="0">
              <a:buNone/>
            </a:pPr>
            <a:r>
              <a:rPr lang="en-US" dirty="0" smtClean="0">
                <a:latin typeface="Adobe Garamond Pro"/>
              </a:rPr>
              <a:t>Executive Branch</a:t>
            </a:r>
          </a:p>
          <a:p>
            <a:pPr marL="274320" indent="-182880"/>
            <a:r>
              <a:rPr lang="en-US" sz="2200" dirty="0" smtClean="0">
                <a:latin typeface="Adobe Garamond Pro"/>
              </a:rPr>
              <a:t>Governor oversees the Executive Branch, is the CEO of the State.</a:t>
            </a:r>
          </a:p>
          <a:p>
            <a:pPr lvl="1"/>
            <a:r>
              <a:rPr lang="en-US" sz="2200" dirty="0" smtClean="0">
                <a:latin typeface="Adobe Garamond Pro"/>
              </a:rPr>
              <a:t>Proposes budget </a:t>
            </a:r>
          </a:p>
          <a:p>
            <a:pPr lvl="1"/>
            <a:r>
              <a:rPr lang="en-US" sz="2200" dirty="0" smtClean="0">
                <a:latin typeface="Adobe Garamond Pro"/>
              </a:rPr>
              <a:t>Signs or vetoes laws</a:t>
            </a:r>
          </a:p>
          <a:p>
            <a:pPr lvl="1">
              <a:buNone/>
            </a:pPr>
            <a:endParaRPr lang="en-US"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1000" y="1276564"/>
            <a:ext cx="4114800" cy="274298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794959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838200" y="205979"/>
            <a:ext cx="7848600" cy="857250"/>
          </a:xfrm>
        </p:spPr>
        <p:txBody>
          <a:bodyPr>
            <a:normAutofit/>
          </a:bodyPr>
          <a:lstStyle/>
          <a:p>
            <a:r>
              <a:rPr lang="en-US" dirty="0" smtClean="0">
                <a:latin typeface="Georgia" pitchFamily="18" charset="0"/>
              </a:rPr>
              <a:t> </a:t>
            </a:r>
            <a:r>
              <a:rPr lang="en-US" dirty="0" smtClean="0">
                <a:latin typeface="Adobe Garamond Pro"/>
              </a:rPr>
              <a:t>USHE 2013 Legislative Priorities</a:t>
            </a:r>
            <a:endParaRPr lang="en-US" dirty="0">
              <a:latin typeface="Adobe Garamond Pro"/>
            </a:endParaRPr>
          </a:p>
        </p:txBody>
      </p:sp>
      <p:sp>
        <p:nvSpPr>
          <p:cNvPr id="2" name="Rectangle 1"/>
          <p:cNvSpPr/>
          <p:nvPr/>
        </p:nvSpPr>
        <p:spPr>
          <a:xfrm>
            <a:off x="685800" y="991433"/>
            <a:ext cx="7620000" cy="3508653"/>
          </a:xfrm>
          <a:prstGeom prst="rect">
            <a:avLst/>
          </a:prstGeom>
        </p:spPr>
        <p:txBody>
          <a:bodyPr wrap="square">
            <a:spAutoFit/>
          </a:bodyPr>
          <a:lstStyle/>
          <a:p>
            <a:pPr lvl="0"/>
            <a:r>
              <a:rPr lang="en-US" b="1" dirty="0" smtClean="0">
                <a:latin typeface="Adobe Garamond Pro"/>
              </a:rPr>
              <a:t>7) </a:t>
            </a:r>
            <a:r>
              <a:rPr lang="en-US" sz="1700" b="1" dirty="0" smtClean="0">
                <a:latin typeface="Adobe Garamond Pro"/>
              </a:rPr>
              <a:t>One-time </a:t>
            </a:r>
            <a:r>
              <a:rPr lang="en-US" sz="1700" b="1" dirty="0">
                <a:latin typeface="Adobe Garamond Pro"/>
              </a:rPr>
              <a:t>Increases				</a:t>
            </a:r>
            <a:r>
              <a:rPr lang="en-US" sz="1700" b="1" dirty="0" smtClean="0">
                <a:latin typeface="Adobe Garamond Pro"/>
              </a:rPr>
              <a:t>	$</a:t>
            </a:r>
            <a:r>
              <a:rPr lang="en-US" sz="1700" b="1" dirty="0">
                <a:latin typeface="Adobe Garamond Pro"/>
              </a:rPr>
              <a:t>1,750,000</a:t>
            </a:r>
            <a:endParaRPr lang="en-US" sz="1700" dirty="0">
              <a:latin typeface="Adobe Garamond Pro"/>
            </a:endParaRPr>
          </a:p>
          <a:p>
            <a:pPr marL="457200" indent="-182880" eaLnBrk="0" fontAlgn="base" hangingPunct="0">
              <a:buFont typeface="Wingdings" pitchFamily="2" charset="2"/>
              <a:buChar char="§"/>
            </a:pPr>
            <a:r>
              <a:rPr lang="en-US" sz="1700" b="1" dirty="0">
                <a:latin typeface="Adobe Garamond Pro"/>
              </a:rPr>
              <a:t>Higher Education Technology Initiative </a:t>
            </a:r>
            <a:r>
              <a:rPr lang="en-US" sz="1700" dirty="0">
                <a:latin typeface="Adobe Garamond Pro"/>
              </a:rPr>
              <a:t>(HETI)  	</a:t>
            </a:r>
            <a:r>
              <a:rPr lang="en-US" sz="1700" dirty="0" smtClean="0">
                <a:latin typeface="Adobe Garamond Pro"/>
              </a:rPr>
              <a:t>	$</a:t>
            </a:r>
            <a:r>
              <a:rPr lang="en-US" sz="1700" dirty="0">
                <a:latin typeface="Adobe Garamond Pro"/>
              </a:rPr>
              <a:t>750,000</a:t>
            </a:r>
          </a:p>
          <a:p>
            <a:pPr marL="740664" lvl="0" indent="-285750" eaLnBrk="0" fontAlgn="base" hangingPunct="0">
              <a:buFont typeface="Arial" pitchFamily="34" charset="0"/>
              <a:buChar char="–"/>
            </a:pPr>
            <a:r>
              <a:rPr lang="en-US" sz="1700" dirty="0">
                <a:latin typeface="Adobe Garamond Pro"/>
              </a:rPr>
              <a:t>USHE purchase of security software and ongoing </a:t>
            </a:r>
            <a:r>
              <a:rPr lang="en-US" sz="1700" dirty="0" smtClean="0">
                <a:latin typeface="Adobe Garamond Pro"/>
              </a:rPr>
              <a:t>	    license/maintenance</a:t>
            </a:r>
            <a:endParaRPr lang="en-US" sz="1700" dirty="0">
              <a:latin typeface="Adobe Garamond Pro"/>
            </a:endParaRPr>
          </a:p>
          <a:p>
            <a:pPr marL="457200" indent="-182880" eaLnBrk="0" fontAlgn="base" hangingPunct="0">
              <a:buFont typeface="Wingdings" pitchFamily="2" charset="2"/>
              <a:buChar char="§"/>
            </a:pPr>
            <a:r>
              <a:rPr lang="en-US" sz="1700" b="1" dirty="0">
                <a:latin typeface="Adobe Garamond Pro"/>
              </a:rPr>
              <a:t>Utah Academic Library Consortium </a:t>
            </a:r>
            <a:r>
              <a:rPr lang="en-US" sz="1700" dirty="0">
                <a:latin typeface="Adobe Garamond Pro"/>
              </a:rPr>
              <a:t>(UALC)		</a:t>
            </a:r>
            <a:r>
              <a:rPr lang="en-US" sz="1700" dirty="0" smtClean="0">
                <a:latin typeface="Adobe Garamond Pro"/>
              </a:rPr>
              <a:t>$</a:t>
            </a:r>
            <a:r>
              <a:rPr lang="en-US" sz="1700" dirty="0">
                <a:latin typeface="Adobe Garamond Pro"/>
              </a:rPr>
              <a:t>300,000</a:t>
            </a:r>
          </a:p>
          <a:p>
            <a:pPr marL="740664" lvl="0" indent="-285750" eaLnBrk="0" fontAlgn="base" hangingPunct="0">
              <a:buFont typeface="Arial" pitchFamily="34" charset="0"/>
              <a:buChar char="–"/>
            </a:pPr>
            <a:r>
              <a:rPr lang="en-US" sz="1700" dirty="0">
                <a:latin typeface="Adobe Garamond Pro"/>
              </a:rPr>
              <a:t>Training for digital preservation of historical materials</a:t>
            </a:r>
          </a:p>
          <a:p>
            <a:pPr marL="457200" indent="-182880" eaLnBrk="0" fontAlgn="base" hangingPunct="0">
              <a:buFont typeface="Wingdings" pitchFamily="2" charset="2"/>
              <a:buChar char="§"/>
            </a:pPr>
            <a:r>
              <a:rPr lang="en-US" sz="1700" b="1" dirty="0">
                <a:latin typeface="Adobe Garamond Pro"/>
              </a:rPr>
              <a:t>Tech. Intensive Concurrent Enrollment </a:t>
            </a:r>
            <a:r>
              <a:rPr lang="en-US" sz="1700" dirty="0">
                <a:latin typeface="Adobe Garamond Pro"/>
              </a:rPr>
              <a:t>(TICE)  	</a:t>
            </a:r>
            <a:r>
              <a:rPr lang="en-US" sz="1700" dirty="0" smtClean="0">
                <a:latin typeface="Adobe Garamond Pro"/>
              </a:rPr>
              <a:t>	$</a:t>
            </a:r>
            <a:r>
              <a:rPr lang="en-US" sz="1700" dirty="0">
                <a:latin typeface="Adobe Garamond Pro"/>
              </a:rPr>
              <a:t>600,000</a:t>
            </a:r>
          </a:p>
          <a:p>
            <a:pPr marL="740664" lvl="0" indent="-285750" eaLnBrk="0" fontAlgn="base" hangingPunct="0">
              <a:buFont typeface="Arial" pitchFamily="34" charset="0"/>
              <a:buChar char="–"/>
            </a:pPr>
            <a:r>
              <a:rPr lang="en-US" sz="1700" dirty="0">
                <a:latin typeface="Adobe Garamond Pro"/>
              </a:rPr>
              <a:t>Implement last 7 courses for General Education at </a:t>
            </a:r>
            <a:r>
              <a:rPr lang="en-US" sz="1700" dirty="0" smtClean="0">
                <a:latin typeface="Adobe Garamond Pro"/>
              </a:rPr>
              <a:t>		       	 USHE </a:t>
            </a:r>
            <a:r>
              <a:rPr lang="en-US" sz="1700" dirty="0">
                <a:latin typeface="Adobe Garamond Pro"/>
              </a:rPr>
              <a:t>institutions</a:t>
            </a:r>
          </a:p>
          <a:p>
            <a:pPr marL="740664" lvl="0" indent="-285750" eaLnBrk="0" fontAlgn="base" hangingPunct="0">
              <a:buFont typeface="Arial" pitchFamily="34" charset="0"/>
              <a:buChar char="–"/>
            </a:pPr>
            <a:r>
              <a:rPr lang="en-US" sz="1700" dirty="0">
                <a:latin typeface="Adobe Garamond Pro"/>
              </a:rPr>
              <a:t>Full delivery planned for Fall 2014</a:t>
            </a:r>
          </a:p>
          <a:p>
            <a:pPr marL="457200" indent="-182880" eaLnBrk="0" fontAlgn="base" hangingPunct="0">
              <a:buFont typeface="Wingdings" pitchFamily="2" charset="2"/>
              <a:buChar char="§"/>
            </a:pPr>
            <a:r>
              <a:rPr lang="en-US" sz="1700" b="1" dirty="0">
                <a:latin typeface="Adobe Garamond Pro"/>
              </a:rPr>
              <a:t>Utah Women and Education Initiative </a:t>
            </a:r>
            <a:r>
              <a:rPr lang="en-US" sz="1700" dirty="0">
                <a:latin typeface="Adobe Garamond Pro"/>
              </a:rPr>
              <a:t>(UWEI)   	</a:t>
            </a:r>
            <a:r>
              <a:rPr lang="en-US" sz="1700" dirty="0" smtClean="0">
                <a:latin typeface="Adobe Garamond Pro"/>
              </a:rPr>
              <a:t>	$</a:t>
            </a:r>
            <a:r>
              <a:rPr lang="en-US" sz="1700" dirty="0">
                <a:latin typeface="Adobe Garamond Pro"/>
              </a:rPr>
              <a:t>100,000</a:t>
            </a:r>
          </a:p>
          <a:p>
            <a:pPr marL="740664" lvl="0" indent="-285750" eaLnBrk="0" fontAlgn="base" hangingPunct="0">
              <a:buFont typeface="Arial" pitchFamily="34" charset="0"/>
              <a:buChar char="–"/>
            </a:pPr>
            <a:r>
              <a:rPr lang="en-US" sz="1700" dirty="0">
                <a:latin typeface="Adobe Garamond Pro"/>
              </a:rPr>
              <a:t>Implementing recommendations of Utah Women’s </a:t>
            </a:r>
            <a:r>
              <a:rPr lang="en-US" sz="1700" dirty="0" smtClean="0">
                <a:latin typeface="Adobe Garamond Pro"/>
              </a:rPr>
              <a:t>		       College </a:t>
            </a:r>
            <a:r>
              <a:rPr lang="en-US" sz="1700" dirty="0">
                <a:latin typeface="Adobe Garamond Pro"/>
              </a:rPr>
              <a:t>Task Force</a:t>
            </a:r>
          </a:p>
        </p:txBody>
      </p:sp>
    </p:spTree>
    <p:extLst>
      <p:ext uri="{BB962C8B-B14F-4D97-AF65-F5344CB8AC3E}">
        <p14:creationId xmlns:p14="http://schemas.microsoft.com/office/powerpoint/2010/main" val="1300307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500"/>
                                        <p:tgtEl>
                                          <p:spTgt spid="2">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500"/>
                                        <p:tgtEl>
                                          <p:spTgt spid="2">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
                                            <p:txEl>
                                              <p:pRg st="7" end="7"/>
                                            </p:txEl>
                                          </p:spTgt>
                                        </p:tgtEl>
                                        <p:attrNameLst>
                                          <p:attrName>style.visibility</p:attrName>
                                        </p:attrNameLst>
                                      </p:cBhvr>
                                      <p:to>
                                        <p:strVal val="visible"/>
                                      </p:to>
                                    </p:set>
                                    <p:animEffect transition="in" filter="fade">
                                      <p:cBhvr>
                                        <p:cTn id="34" dur="500"/>
                                        <p:tgtEl>
                                          <p:spTgt spid="2">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fade">
                                      <p:cBhvr>
                                        <p:cTn id="39" dur="500"/>
                                        <p:tgtEl>
                                          <p:spTgt spid="2">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fade">
                                      <p:cBhvr>
                                        <p:cTn id="4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838200" y="205979"/>
            <a:ext cx="7848600" cy="857250"/>
          </a:xfrm>
        </p:spPr>
        <p:txBody>
          <a:bodyPr>
            <a:normAutofit/>
          </a:bodyPr>
          <a:lstStyle/>
          <a:p>
            <a:r>
              <a:rPr lang="en-US" sz="4000" dirty="0" smtClean="0">
                <a:latin typeface="Adobe Garamond Pro"/>
              </a:rPr>
              <a:t>SLCC 2013 Legislative Priorities</a:t>
            </a:r>
            <a:endParaRPr lang="en-US" sz="4000" dirty="0">
              <a:latin typeface="Adobe Garamond Pro"/>
            </a:endParaRPr>
          </a:p>
        </p:txBody>
      </p:sp>
      <p:sp>
        <p:nvSpPr>
          <p:cNvPr id="6" name="Content Placeholder 2"/>
          <p:cNvSpPr>
            <a:spLocks noGrp="1"/>
          </p:cNvSpPr>
          <p:nvPr>
            <p:ph idx="1"/>
          </p:nvPr>
        </p:nvSpPr>
        <p:spPr>
          <a:xfrm>
            <a:off x="1371600" y="1200151"/>
            <a:ext cx="5334000" cy="3394472"/>
          </a:xfrm>
        </p:spPr>
        <p:txBody>
          <a:bodyPr>
            <a:normAutofit/>
          </a:bodyPr>
          <a:lstStyle/>
          <a:p>
            <a:pPr marL="514350" indent="-514350" algn="ctr">
              <a:buAutoNum type="arabicPeriod"/>
            </a:pPr>
            <a:r>
              <a:rPr lang="en-US" sz="2200" dirty="0" smtClean="0">
                <a:latin typeface="Adobe Garamond Pro"/>
              </a:rPr>
              <a:t>Compensation</a:t>
            </a:r>
          </a:p>
          <a:p>
            <a:pPr marL="514350" indent="-514350" algn="ctr">
              <a:buAutoNum type="arabicPeriod"/>
            </a:pPr>
            <a:endParaRPr lang="en-US" sz="2200" dirty="0" smtClean="0">
              <a:latin typeface="Adobe Garamond Pro"/>
            </a:endParaRPr>
          </a:p>
          <a:p>
            <a:pPr marL="514350" indent="-514350" algn="ctr">
              <a:buAutoNum type="arabicPeriod"/>
            </a:pPr>
            <a:r>
              <a:rPr lang="en-US" sz="2200" dirty="0" smtClean="0">
                <a:latin typeface="Adobe Garamond Pro"/>
              </a:rPr>
              <a:t>Equity Funding</a:t>
            </a:r>
          </a:p>
        </p:txBody>
      </p:sp>
    </p:spTree>
    <p:extLst>
      <p:ext uri="{BB962C8B-B14F-4D97-AF65-F5344CB8AC3E}">
        <p14:creationId xmlns:p14="http://schemas.microsoft.com/office/powerpoint/2010/main" val="39855668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fade">
                                      <p:cBhvr>
                                        <p:cTn id="11"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itle 1"/>
          <p:cNvSpPr>
            <a:spLocks noGrp="1"/>
          </p:cNvSpPr>
          <p:nvPr>
            <p:ph type="title"/>
          </p:nvPr>
        </p:nvSpPr>
        <p:spPr>
          <a:xfrm>
            <a:off x="838200" y="205979"/>
            <a:ext cx="7848600" cy="857250"/>
          </a:xfrm>
        </p:spPr>
        <p:txBody>
          <a:bodyPr>
            <a:normAutofit/>
          </a:bodyPr>
          <a:lstStyle/>
          <a:p>
            <a:r>
              <a:rPr lang="en-US" sz="4000" dirty="0" smtClean="0">
                <a:latin typeface="Adobe Garamond Pro"/>
              </a:rPr>
              <a:t>SLCC 2013 Legislative Priorities</a:t>
            </a:r>
            <a:endParaRPr lang="en-US" sz="4000" dirty="0">
              <a:latin typeface="Adobe Garamond Pro"/>
            </a:endParaRPr>
          </a:p>
        </p:txBody>
      </p:sp>
      <p:sp>
        <p:nvSpPr>
          <p:cNvPr id="8" name="Content Placeholder 2"/>
          <p:cNvSpPr>
            <a:spLocks noGrp="1"/>
          </p:cNvSpPr>
          <p:nvPr>
            <p:ph idx="1"/>
          </p:nvPr>
        </p:nvSpPr>
        <p:spPr>
          <a:xfrm>
            <a:off x="457200" y="1200151"/>
            <a:ext cx="8229600" cy="3505200"/>
          </a:xfrm>
        </p:spPr>
        <p:txBody>
          <a:bodyPr>
            <a:normAutofit fontScale="47500" lnSpcReduction="20000"/>
          </a:bodyPr>
          <a:lstStyle/>
          <a:p>
            <a:pPr marL="0" indent="0">
              <a:buNone/>
            </a:pPr>
            <a:r>
              <a:rPr lang="en-US" sz="4600" dirty="0" smtClean="0">
                <a:latin typeface="Adobe Garamond Pro"/>
              </a:rPr>
              <a:t>3. Mission Based Funding – SLCC Student Analytics   </a:t>
            </a:r>
            <a:endParaRPr lang="en-US" sz="4600" b="1" dirty="0">
              <a:latin typeface="Adobe Garamond Pro"/>
            </a:endParaRPr>
          </a:p>
          <a:p>
            <a:pPr marL="0" indent="0">
              <a:buNone/>
            </a:pPr>
            <a:r>
              <a:rPr lang="en-US" sz="800" dirty="0" smtClean="0">
                <a:latin typeface="Adobe Garamond Pro"/>
              </a:rPr>
              <a:t>     </a:t>
            </a:r>
          </a:p>
          <a:p>
            <a:pPr marL="0" indent="0">
              <a:buNone/>
            </a:pPr>
            <a:r>
              <a:rPr lang="en-US" sz="2700" b="1" dirty="0" smtClean="0">
                <a:latin typeface="Adobe Garamond Pro"/>
              </a:rPr>
              <a:t>Description – </a:t>
            </a:r>
            <a:r>
              <a:rPr lang="en-US" sz="2700" dirty="0" smtClean="0">
                <a:latin typeface="Adobe Garamond Pro"/>
              </a:rPr>
              <a:t>SLCC will build a comprehensive student data hub and increase its capacity to use student analytics to positively impact the progress of students and improve institutional processes that support student success.  Components of the project include:</a:t>
            </a:r>
          </a:p>
          <a:p>
            <a:pPr marL="0" indent="0">
              <a:buNone/>
            </a:pPr>
            <a:endParaRPr lang="en-US" sz="2000" dirty="0" smtClean="0">
              <a:latin typeface="Adobe Garamond Pro"/>
            </a:endParaRPr>
          </a:p>
          <a:p>
            <a:pPr marL="457200" lvl="0" indent="-182880"/>
            <a:r>
              <a:rPr lang="en-US" sz="2700" dirty="0" smtClean="0">
                <a:latin typeface="Adobe Garamond Pro"/>
              </a:rPr>
              <a:t>Provide infrastructure (integrated data bases, data structures, data warehouse, and analytic capabilities) to support a student success network </a:t>
            </a:r>
          </a:p>
          <a:p>
            <a:pPr marL="457200" lvl="0" indent="-182880"/>
            <a:endParaRPr lang="en-US" sz="500" dirty="0" smtClean="0">
              <a:latin typeface="Adobe Garamond Pro"/>
            </a:endParaRPr>
          </a:p>
          <a:p>
            <a:pPr marL="457200" lvl="0" indent="-182880"/>
            <a:r>
              <a:rPr lang="en-US" sz="2700" dirty="0" smtClean="0">
                <a:latin typeface="Adobe Garamond Pro"/>
              </a:rPr>
              <a:t>Improve internal data sharing through dashboards, reporting and analysis</a:t>
            </a:r>
          </a:p>
          <a:p>
            <a:pPr marL="457200" lvl="0" indent="-182880"/>
            <a:endParaRPr lang="en-US" sz="1000" dirty="0" smtClean="0">
              <a:latin typeface="Adobe Garamond Pro"/>
            </a:endParaRPr>
          </a:p>
          <a:p>
            <a:pPr marL="457200" lvl="0" indent="-182880"/>
            <a:r>
              <a:rPr lang="en-US" sz="2700" dirty="0" smtClean="0">
                <a:latin typeface="Adobe Garamond Pro"/>
              </a:rPr>
              <a:t>Develop a framework for timely intervention “flags” directed to students, faculty and staff to enable targeted support for at risk students </a:t>
            </a:r>
          </a:p>
          <a:p>
            <a:pPr marL="457200" lvl="0" indent="-182880"/>
            <a:endParaRPr lang="en-US" sz="1000" dirty="0" smtClean="0">
              <a:latin typeface="Adobe Garamond Pro"/>
            </a:endParaRPr>
          </a:p>
          <a:p>
            <a:pPr marL="457200" lvl="0" indent="-182880"/>
            <a:r>
              <a:rPr lang="en-US" sz="2700" dirty="0" smtClean="0">
                <a:latin typeface="Adobe Garamond Pro"/>
              </a:rPr>
              <a:t>Track the effectiveness of our student interventions</a:t>
            </a:r>
          </a:p>
          <a:p>
            <a:pPr marL="457200" lvl="0" indent="-182880"/>
            <a:endParaRPr lang="en-US" sz="1000" dirty="0" smtClean="0">
              <a:latin typeface="Adobe Garamond Pro"/>
            </a:endParaRPr>
          </a:p>
          <a:p>
            <a:pPr marL="457200" lvl="0" indent="-182880"/>
            <a:r>
              <a:rPr lang="en-US" sz="2700" dirty="0" smtClean="0">
                <a:latin typeface="Adobe Garamond Pro"/>
              </a:rPr>
              <a:t>Provide technical training and support for faculty and staff in use of student analytics to impact student success</a:t>
            </a:r>
          </a:p>
          <a:p>
            <a:pPr marL="457200" lvl="0" indent="-182880"/>
            <a:endParaRPr lang="en-US" sz="1000" dirty="0" smtClean="0">
              <a:latin typeface="Adobe Garamond Pro"/>
            </a:endParaRPr>
          </a:p>
          <a:p>
            <a:pPr marL="457200" lvl="0" indent="-182880"/>
            <a:r>
              <a:rPr lang="en-US" sz="2700" dirty="0" smtClean="0">
                <a:latin typeface="Adobe Garamond Pro"/>
              </a:rPr>
              <a:t>Develop a deeper understanding of our students’ educational and career outcomes through longitudinal tracking</a:t>
            </a:r>
          </a:p>
          <a:p>
            <a:pPr marL="514350" indent="-514350">
              <a:buNone/>
            </a:pPr>
            <a:endParaRPr lang="en-US" dirty="0"/>
          </a:p>
        </p:txBody>
      </p:sp>
    </p:spTree>
    <p:extLst>
      <p:ext uri="{BB962C8B-B14F-4D97-AF65-F5344CB8AC3E}">
        <p14:creationId xmlns:p14="http://schemas.microsoft.com/office/powerpoint/2010/main" val="1955658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fade">
                                      <p:cBhvr>
                                        <p:cTn id="10" dur="500"/>
                                        <p:tgtEl>
                                          <p:spTgt spid="8">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animEffect transition="in" filter="fade">
                                      <p:cBhvr>
                                        <p:cTn id="15" dur="500"/>
                                        <p:tgtEl>
                                          <p:spTgt spid="8">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6" end="6"/>
                                            </p:txEl>
                                          </p:spTgt>
                                        </p:tgtEl>
                                        <p:attrNameLst>
                                          <p:attrName>style.visibility</p:attrName>
                                        </p:attrNameLst>
                                      </p:cBhvr>
                                      <p:to>
                                        <p:strVal val="visible"/>
                                      </p:to>
                                    </p:set>
                                    <p:animEffect transition="in" filter="fade">
                                      <p:cBhvr>
                                        <p:cTn id="20" dur="500"/>
                                        <p:tgtEl>
                                          <p:spTgt spid="8">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8" end="8"/>
                                            </p:txEl>
                                          </p:spTgt>
                                        </p:tgtEl>
                                        <p:attrNameLst>
                                          <p:attrName>style.visibility</p:attrName>
                                        </p:attrNameLst>
                                      </p:cBhvr>
                                      <p:to>
                                        <p:strVal val="visible"/>
                                      </p:to>
                                    </p:set>
                                    <p:animEffect transition="in" filter="fade">
                                      <p:cBhvr>
                                        <p:cTn id="25" dur="500"/>
                                        <p:tgtEl>
                                          <p:spTgt spid="8">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xEl>
                                              <p:pRg st="10" end="10"/>
                                            </p:txEl>
                                          </p:spTgt>
                                        </p:tgtEl>
                                        <p:attrNameLst>
                                          <p:attrName>style.visibility</p:attrName>
                                        </p:attrNameLst>
                                      </p:cBhvr>
                                      <p:to>
                                        <p:strVal val="visible"/>
                                      </p:to>
                                    </p:set>
                                    <p:animEffect transition="in" filter="fade">
                                      <p:cBhvr>
                                        <p:cTn id="30" dur="500"/>
                                        <p:tgtEl>
                                          <p:spTgt spid="8">
                                            <p:txEl>
                                              <p:pRg st="10" end="1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
                                            <p:txEl>
                                              <p:pRg st="12" end="12"/>
                                            </p:txEl>
                                          </p:spTgt>
                                        </p:tgtEl>
                                        <p:attrNameLst>
                                          <p:attrName>style.visibility</p:attrName>
                                        </p:attrNameLst>
                                      </p:cBhvr>
                                      <p:to>
                                        <p:strVal val="visible"/>
                                      </p:to>
                                    </p:set>
                                    <p:animEffect transition="in" filter="fade">
                                      <p:cBhvr>
                                        <p:cTn id="35" dur="500"/>
                                        <p:tgtEl>
                                          <p:spTgt spid="8">
                                            <p:txEl>
                                              <p:pRg st="12" end="1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8">
                                            <p:txEl>
                                              <p:pRg st="14" end="14"/>
                                            </p:txEl>
                                          </p:spTgt>
                                        </p:tgtEl>
                                        <p:attrNameLst>
                                          <p:attrName>style.visibility</p:attrName>
                                        </p:attrNameLst>
                                      </p:cBhvr>
                                      <p:to>
                                        <p:strVal val="visible"/>
                                      </p:to>
                                    </p:set>
                                    <p:animEffect transition="in" filter="fade">
                                      <p:cBhvr>
                                        <p:cTn id="40" dur="500"/>
                                        <p:tgtEl>
                                          <p:spTgt spid="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457200" y="552450"/>
            <a:ext cx="8229600" cy="571500"/>
          </a:xfrm>
        </p:spPr>
        <p:txBody>
          <a:bodyPr>
            <a:noAutofit/>
          </a:bodyPr>
          <a:lstStyle/>
          <a:p>
            <a:r>
              <a:rPr lang="en-US" sz="4000" dirty="0" smtClean="0">
                <a:latin typeface="Adobe Garamond Pro"/>
              </a:rPr>
              <a:t>Key SLCC Messages</a:t>
            </a:r>
            <a:br>
              <a:rPr lang="en-US" sz="4000" dirty="0" smtClean="0">
                <a:latin typeface="Adobe Garamond Pro"/>
              </a:rPr>
            </a:br>
            <a:r>
              <a:rPr lang="en-US" sz="4000" dirty="0" smtClean="0">
                <a:latin typeface="Adobe Garamond Pro"/>
              </a:rPr>
              <a:t>2013 Legislative Session</a:t>
            </a:r>
            <a:endParaRPr lang="en-US" sz="4000" dirty="0">
              <a:latin typeface="Adobe Garamond Pro"/>
            </a:endParaRPr>
          </a:p>
        </p:txBody>
      </p:sp>
      <p:sp>
        <p:nvSpPr>
          <p:cNvPr id="6" name="Content Placeholder 2"/>
          <p:cNvSpPr>
            <a:spLocks noGrp="1"/>
          </p:cNvSpPr>
          <p:nvPr>
            <p:ph idx="1"/>
          </p:nvPr>
        </p:nvSpPr>
        <p:spPr>
          <a:xfrm>
            <a:off x="381000" y="1634728"/>
            <a:ext cx="8229600" cy="2537222"/>
          </a:xfrm>
        </p:spPr>
        <p:txBody>
          <a:bodyPr>
            <a:normAutofit/>
          </a:bodyPr>
          <a:lstStyle/>
          <a:p>
            <a:pPr lvl="0"/>
            <a:r>
              <a:rPr lang="en-US" sz="1500" dirty="0" smtClean="0">
                <a:latin typeface="Adobe Garamond Pro"/>
              </a:rPr>
              <a:t>Higher Education Employees should receive a compensation increase, and it should be no less than any increased received by other state employees</a:t>
            </a:r>
          </a:p>
          <a:p>
            <a:pPr marL="0" lvl="0" indent="0">
              <a:buNone/>
            </a:pPr>
            <a:r>
              <a:rPr lang="en-US" sz="1500" dirty="0" smtClean="0">
                <a:latin typeface="Adobe Garamond Pro"/>
              </a:rPr>
              <a:t>   </a:t>
            </a:r>
          </a:p>
          <a:p>
            <a:pPr lvl="0"/>
            <a:r>
              <a:rPr lang="en-US" sz="1500" dirty="0" smtClean="0">
                <a:latin typeface="Adobe Garamond Pro"/>
              </a:rPr>
              <a:t>While </a:t>
            </a:r>
            <a:r>
              <a:rPr lang="en-US" sz="1500" dirty="0">
                <a:latin typeface="Adobe Garamond Pro"/>
              </a:rPr>
              <a:t>additional state funds for equity and mission-based funding were a step in the right direction in this last legislative session, additional funding is still needed for the College it carry out its mission. In particular, the state must continue to address the issue of equity in funding. Nationally states subsidize 70% of the cost of education for community college students. In Utah the state subsidy is only 50%, creating economic barriers of entry for too many students looking to the College as their starting point for higher education</a:t>
            </a:r>
            <a:r>
              <a:rPr lang="en-US" sz="1500" dirty="0" smtClean="0">
                <a:latin typeface="Adobe Garamond Pro"/>
              </a:rPr>
              <a:t>.</a:t>
            </a:r>
          </a:p>
          <a:p>
            <a:pPr lvl="0"/>
            <a:endParaRPr lang="en-US" sz="6000" dirty="0"/>
          </a:p>
          <a:p>
            <a:pPr>
              <a:buNone/>
            </a:pPr>
            <a:endParaRPr lang="en-US" dirty="0"/>
          </a:p>
        </p:txBody>
      </p:sp>
    </p:spTree>
    <p:extLst>
      <p:ext uri="{BB962C8B-B14F-4D97-AF65-F5344CB8AC3E}">
        <p14:creationId xmlns:p14="http://schemas.microsoft.com/office/powerpoint/2010/main" val="15615085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457200" y="361950"/>
            <a:ext cx="8229600" cy="914400"/>
          </a:xfrm>
        </p:spPr>
        <p:txBody>
          <a:bodyPr>
            <a:noAutofit/>
          </a:bodyPr>
          <a:lstStyle/>
          <a:p>
            <a:r>
              <a:rPr lang="en-US" sz="4000" dirty="0" smtClean="0">
                <a:latin typeface="Adobe Garamond Pro"/>
              </a:rPr>
              <a:t>Key SLCC Messages</a:t>
            </a:r>
            <a:br>
              <a:rPr lang="en-US" sz="4000" dirty="0" smtClean="0">
                <a:latin typeface="Adobe Garamond Pro"/>
              </a:rPr>
            </a:br>
            <a:r>
              <a:rPr lang="en-US" sz="4000" dirty="0" smtClean="0">
                <a:latin typeface="Adobe Garamond Pro"/>
              </a:rPr>
              <a:t>2013 Legislative Session</a:t>
            </a:r>
            <a:endParaRPr lang="en-US" sz="4000" dirty="0">
              <a:latin typeface="Adobe Garamond Pro"/>
            </a:endParaRPr>
          </a:p>
        </p:txBody>
      </p:sp>
      <p:sp>
        <p:nvSpPr>
          <p:cNvPr id="6" name="Content Placeholder 2"/>
          <p:cNvSpPr>
            <a:spLocks noGrp="1"/>
          </p:cNvSpPr>
          <p:nvPr>
            <p:ph idx="1"/>
          </p:nvPr>
        </p:nvSpPr>
        <p:spPr>
          <a:xfrm>
            <a:off x="381000" y="1634727"/>
            <a:ext cx="8229600" cy="2842023"/>
          </a:xfrm>
        </p:spPr>
        <p:txBody>
          <a:bodyPr>
            <a:normAutofit/>
          </a:bodyPr>
          <a:lstStyle/>
          <a:p>
            <a:pPr lvl="0"/>
            <a:r>
              <a:rPr lang="en-US" sz="1500" dirty="0" smtClean="0">
                <a:latin typeface="Adobe Garamond Pro"/>
              </a:rPr>
              <a:t>Funding </a:t>
            </a:r>
            <a:r>
              <a:rPr lang="en-US" sz="1500" dirty="0">
                <a:latin typeface="Adobe Garamond Pro"/>
              </a:rPr>
              <a:t>for higher education must become a higher priority in Utah if the state is to achieve its goal of having 66% of Utah adults earn some form of post-secondary education credential by </a:t>
            </a:r>
            <a:r>
              <a:rPr lang="en-US" sz="1500" dirty="0" smtClean="0">
                <a:latin typeface="Adobe Garamond Pro"/>
              </a:rPr>
              <a:t>2020.</a:t>
            </a:r>
          </a:p>
          <a:p>
            <a:pPr lvl="0"/>
            <a:endParaRPr lang="en-US" sz="1500" dirty="0" smtClean="0">
              <a:latin typeface="Adobe Garamond Pro"/>
            </a:endParaRPr>
          </a:p>
          <a:p>
            <a:pPr lvl="0"/>
            <a:r>
              <a:rPr lang="en-US" sz="1500" dirty="0" smtClean="0">
                <a:latin typeface="Adobe Garamond Pro"/>
              </a:rPr>
              <a:t>SLCC is uniquely positioned to play a significant role in helping achieve that goal, given its role in educating high school students through concurrent enrollment, awarding industry-based certificates and associate’s degrees, and providing transfer education opportunities for the largest number of students in the system. The College must have the financial resources needed to carry out this critical component of the plan.</a:t>
            </a:r>
          </a:p>
          <a:p>
            <a:pPr lvl="0"/>
            <a:endParaRPr lang="en-US" sz="2000" b="1" dirty="0"/>
          </a:p>
          <a:p>
            <a:pPr lvl="0"/>
            <a:endParaRPr lang="en-US" sz="6000" dirty="0"/>
          </a:p>
          <a:p>
            <a:pPr>
              <a:buNone/>
            </a:pPr>
            <a:endParaRPr lang="en-US" dirty="0"/>
          </a:p>
        </p:txBody>
      </p:sp>
    </p:spTree>
    <p:extLst>
      <p:ext uri="{BB962C8B-B14F-4D97-AF65-F5344CB8AC3E}">
        <p14:creationId xmlns:p14="http://schemas.microsoft.com/office/powerpoint/2010/main" val="17543370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itle 1"/>
          <p:cNvSpPr>
            <a:spLocks noGrp="1"/>
          </p:cNvSpPr>
          <p:nvPr>
            <p:ph type="title"/>
          </p:nvPr>
        </p:nvSpPr>
        <p:spPr>
          <a:xfrm>
            <a:off x="457200" y="361950"/>
            <a:ext cx="8229600" cy="914400"/>
          </a:xfrm>
        </p:spPr>
        <p:txBody>
          <a:bodyPr>
            <a:noAutofit/>
          </a:bodyPr>
          <a:lstStyle/>
          <a:p>
            <a:r>
              <a:rPr lang="en-US" sz="4000" dirty="0" smtClean="0">
                <a:latin typeface="Adobe Garamond Pro"/>
              </a:rPr>
              <a:t>Key SLCC Messages</a:t>
            </a:r>
            <a:br>
              <a:rPr lang="en-US" sz="4000" dirty="0" smtClean="0">
                <a:latin typeface="Adobe Garamond Pro"/>
              </a:rPr>
            </a:br>
            <a:r>
              <a:rPr lang="en-US" sz="4000" dirty="0" smtClean="0">
                <a:latin typeface="Adobe Garamond Pro"/>
              </a:rPr>
              <a:t>2013 Legislative Session</a:t>
            </a:r>
            <a:endParaRPr lang="en-US" sz="4000" dirty="0">
              <a:latin typeface="Adobe Garamond Pro"/>
            </a:endParaRPr>
          </a:p>
        </p:txBody>
      </p:sp>
      <p:sp>
        <p:nvSpPr>
          <p:cNvPr id="5" name="Content Placeholder 2"/>
          <p:cNvSpPr>
            <a:spLocks noGrp="1"/>
          </p:cNvSpPr>
          <p:nvPr>
            <p:ph idx="1"/>
          </p:nvPr>
        </p:nvSpPr>
        <p:spPr>
          <a:xfrm>
            <a:off x="381000" y="1581150"/>
            <a:ext cx="8229600" cy="2286001"/>
          </a:xfrm>
        </p:spPr>
        <p:txBody>
          <a:bodyPr>
            <a:normAutofit/>
          </a:bodyPr>
          <a:lstStyle/>
          <a:p>
            <a:pPr lvl="0"/>
            <a:r>
              <a:rPr lang="en-US" sz="1500" dirty="0" smtClean="0">
                <a:latin typeface="Adobe Garamond Pro"/>
              </a:rPr>
              <a:t>Salt </a:t>
            </a:r>
            <a:r>
              <a:rPr lang="en-US" sz="1500" dirty="0">
                <a:latin typeface="Adobe Garamond Pro"/>
              </a:rPr>
              <a:t>Lake Community College remains committed to its mission as the state’s only comprehensive community college, providing quality higher education and lifelong learning to people of diverse cultures, abilities, and </a:t>
            </a:r>
            <a:r>
              <a:rPr lang="en-US" sz="1500" dirty="0" smtClean="0">
                <a:latin typeface="Adobe Garamond Pro"/>
              </a:rPr>
              <a:t>ages.</a:t>
            </a:r>
          </a:p>
          <a:p>
            <a:pPr lvl="0">
              <a:buNone/>
            </a:pPr>
            <a:endParaRPr lang="en-US" sz="1500" dirty="0"/>
          </a:p>
          <a:p>
            <a:pPr lvl="0"/>
            <a:r>
              <a:rPr lang="en-US" sz="1500" dirty="0">
                <a:latin typeface="Adobe Garamond Pro"/>
              </a:rPr>
              <a:t>The College is continually assessing and working to meet the needs of community and government agencies, business, industry and other employers. The partnerships with L-3, Goldman Sachs and Habitat for Humanity are just some examples of the College’s willingness and ability to recognize and meet those </a:t>
            </a:r>
            <a:r>
              <a:rPr lang="en-US" sz="1500" dirty="0" smtClean="0">
                <a:latin typeface="Adobe Garamond Pro"/>
              </a:rPr>
              <a:t>needs.</a:t>
            </a:r>
            <a:endParaRPr lang="en-US" sz="1500" dirty="0">
              <a:latin typeface="Adobe Garamond Pro"/>
            </a:endParaRPr>
          </a:p>
        </p:txBody>
      </p:sp>
    </p:spTree>
    <p:extLst>
      <p:ext uri="{BB962C8B-B14F-4D97-AF65-F5344CB8AC3E}">
        <p14:creationId xmlns:p14="http://schemas.microsoft.com/office/powerpoint/2010/main" val="14924308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itle 1"/>
          <p:cNvSpPr>
            <a:spLocks noGrp="1"/>
          </p:cNvSpPr>
          <p:nvPr>
            <p:ph type="title"/>
          </p:nvPr>
        </p:nvSpPr>
        <p:spPr>
          <a:xfrm>
            <a:off x="457200" y="342900"/>
            <a:ext cx="8229600" cy="857250"/>
          </a:xfrm>
        </p:spPr>
        <p:txBody>
          <a:bodyPr>
            <a:noAutofit/>
          </a:bodyPr>
          <a:lstStyle/>
          <a:p>
            <a:r>
              <a:rPr lang="en-US" sz="4000" dirty="0" smtClean="0">
                <a:latin typeface="Adobe Garamond Pro"/>
              </a:rPr>
              <a:t>Key SLCC Messages</a:t>
            </a:r>
            <a:br>
              <a:rPr lang="en-US" sz="4000" dirty="0" smtClean="0">
                <a:latin typeface="Adobe Garamond Pro"/>
              </a:rPr>
            </a:br>
            <a:r>
              <a:rPr lang="en-US" sz="4000" dirty="0" smtClean="0">
                <a:latin typeface="Adobe Garamond Pro"/>
              </a:rPr>
              <a:t>2013 Legislative Session</a:t>
            </a:r>
            <a:endParaRPr lang="en-US" sz="4000" dirty="0">
              <a:latin typeface="Adobe Garamond Pro"/>
            </a:endParaRPr>
          </a:p>
        </p:txBody>
      </p:sp>
      <p:sp>
        <p:nvSpPr>
          <p:cNvPr id="5" name="Content Placeholder 2"/>
          <p:cNvSpPr>
            <a:spLocks noGrp="1"/>
          </p:cNvSpPr>
          <p:nvPr>
            <p:ph idx="1"/>
          </p:nvPr>
        </p:nvSpPr>
        <p:spPr>
          <a:xfrm>
            <a:off x="381000" y="1634728"/>
            <a:ext cx="8229600" cy="2842022"/>
          </a:xfrm>
        </p:spPr>
        <p:txBody>
          <a:bodyPr>
            <a:normAutofit fontScale="25000" lnSpcReduction="20000"/>
          </a:bodyPr>
          <a:lstStyle/>
          <a:p>
            <a:pPr lvl="0"/>
            <a:r>
              <a:rPr lang="en-US" sz="6400" dirty="0" smtClean="0">
                <a:latin typeface="Adobe Garamond Pro"/>
              </a:rPr>
              <a:t>The </a:t>
            </a:r>
            <a:r>
              <a:rPr lang="en-US" sz="6400" dirty="0">
                <a:latin typeface="Adobe Garamond Pro"/>
              </a:rPr>
              <a:t>College is #3 in the nation in associate degrees awarded, and has continually been in the top 5 for the last several years </a:t>
            </a:r>
            <a:r>
              <a:rPr lang="en-US" sz="6400" dirty="0" smtClean="0">
                <a:latin typeface="Adobe Garamond Pro"/>
              </a:rPr>
              <a:t>. The </a:t>
            </a:r>
            <a:r>
              <a:rPr lang="en-US" sz="6400" dirty="0">
                <a:latin typeface="Adobe Garamond Pro"/>
              </a:rPr>
              <a:t>College continues to educate and prepare more students to transfer than any other institution in the </a:t>
            </a:r>
            <a:r>
              <a:rPr lang="en-US" sz="6400" dirty="0" smtClean="0">
                <a:latin typeface="Adobe Garamond Pro"/>
              </a:rPr>
              <a:t>state.</a:t>
            </a:r>
          </a:p>
          <a:p>
            <a:pPr lvl="0">
              <a:buNone/>
            </a:pPr>
            <a:endParaRPr lang="en-US" sz="6400" dirty="0">
              <a:latin typeface="Adobe Garamond Pro"/>
            </a:endParaRPr>
          </a:p>
          <a:p>
            <a:pPr lvl="0"/>
            <a:r>
              <a:rPr lang="en-US" sz="6400" dirty="0">
                <a:latin typeface="Adobe Garamond Pro"/>
              </a:rPr>
              <a:t>The College is the largest provider of career and technical education in the state, and continues to take steps to enhance the quality of CTE programs to ensure they are being responsive to the needs of both the industry and students. During the last three years the College has created 33 new and/or industry-responsive CTE programs including electronics instrumentation, biomanufacturing, and mortuary science</a:t>
            </a:r>
            <a:r>
              <a:rPr lang="en-US" sz="6400" dirty="0" smtClean="0">
                <a:latin typeface="Adobe Garamond Pro"/>
              </a:rPr>
              <a:t>.</a:t>
            </a:r>
            <a:endParaRPr lang="en-US" sz="6400" dirty="0">
              <a:latin typeface="Adobe Garamond Pro"/>
            </a:endParaRPr>
          </a:p>
        </p:txBody>
      </p:sp>
    </p:spTree>
    <p:extLst>
      <p:ext uri="{BB962C8B-B14F-4D97-AF65-F5344CB8AC3E}">
        <p14:creationId xmlns:p14="http://schemas.microsoft.com/office/powerpoint/2010/main" val="4112389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itle 1"/>
          <p:cNvSpPr>
            <a:spLocks noGrp="1"/>
          </p:cNvSpPr>
          <p:nvPr>
            <p:ph type="title"/>
          </p:nvPr>
        </p:nvSpPr>
        <p:spPr>
          <a:xfrm>
            <a:off x="838200" y="342900"/>
            <a:ext cx="7848600" cy="857250"/>
          </a:xfrm>
        </p:spPr>
        <p:txBody>
          <a:bodyPr>
            <a:noAutofit/>
          </a:bodyPr>
          <a:lstStyle/>
          <a:p>
            <a:r>
              <a:rPr lang="en-US" sz="3400" dirty="0" smtClean="0">
                <a:latin typeface="Adobe Garamond Pro"/>
              </a:rPr>
              <a:t>What </a:t>
            </a:r>
            <a:r>
              <a:rPr lang="en-US" sz="3400" dirty="0" smtClean="0">
                <a:latin typeface="Adobe Garamond Pro"/>
              </a:rPr>
              <a:t>is the rol</a:t>
            </a:r>
            <a:r>
              <a:rPr lang="en-US" sz="3400" dirty="0" smtClean="0">
                <a:latin typeface="Adobe Garamond Pro"/>
              </a:rPr>
              <a:t>e of the </a:t>
            </a:r>
            <a:br>
              <a:rPr lang="en-US" sz="3400" dirty="0" smtClean="0">
                <a:latin typeface="Adobe Garamond Pro"/>
              </a:rPr>
            </a:br>
            <a:r>
              <a:rPr lang="en-US" sz="3400" dirty="0" smtClean="0">
                <a:latin typeface="Adobe Garamond Pro"/>
              </a:rPr>
              <a:t>Vice President of Government Relations </a:t>
            </a:r>
            <a:br>
              <a:rPr lang="en-US" sz="3400" dirty="0" smtClean="0">
                <a:latin typeface="Adobe Garamond Pro"/>
              </a:rPr>
            </a:br>
            <a:r>
              <a:rPr lang="en-US" sz="3400" dirty="0" smtClean="0">
                <a:latin typeface="Adobe Garamond Pro"/>
              </a:rPr>
              <a:t>in the </a:t>
            </a:r>
            <a:r>
              <a:rPr lang="en-US" sz="3400" dirty="0" smtClean="0">
                <a:latin typeface="Adobe Garamond Pro"/>
              </a:rPr>
              <a:t>Legislative </a:t>
            </a:r>
            <a:r>
              <a:rPr lang="en-US" sz="3400" dirty="0" smtClean="0">
                <a:latin typeface="Adobe Garamond Pro"/>
              </a:rPr>
              <a:t>Process?</a:t>
            </a:r>
            <a:endParaRPr lang="en-US" sz="3400" dirty="0">
              <a:latin typeface="Adobe Garamond Pro"/>
            </a:endParaRPr>
          </a:p>
        </p:txBody>
      </p:sp>
      <p:sp>
        <p:nvSpPr>
          <p:cNvPr id="5" name="Content Placeholder 2"/>
          <p:cNvSpPr>
            <a:spLocks noGrp="1"/>
          </p:cNvSpPr>
          <p:nvPr>
            <p:ph idx="1"/>
          </p:nvPr>
        </p:nvSpPr>
        <p:spPr>
          <a:xfrm>
            <a:off x="457200" y="1504950"/>
            <a:ext cx="8229600" cy="2667000"/>
          </a:xfrm>
        </p:spPr>
        <p:txBody>
          <a:bodyPr>
            <a:normAutofit/>
          </a:bodyPr>
          <a:lstStyle/>
          <a:p>
            <a:r>
              <a:rPr lang="en-US" sz="1600" dirty="0" smtClean="0">
                <a:latin typeface="Adobe Garamond Pro"/>
              </a:rPr>
              <a:t>Serve as liaison to Governor’s Office, State Legislators and Staff, representing the President and the College</a:t>
            </a:r>
          </a:p>
          <a:p>
            <a:r>
              <a:rPr lang="en-US" sz="1600" dirty="0" smtClean="0">
                <a:latin typeface="Adobe Garamond Pro"/>
              </a:rPr>
              <a:t>Develop positive working relationships with elected officials and staff, in and outside session</a:t>
            </a:r>
          </a:p>
          <a:p>
            <a:r>
              <a:rPr lang="en-US" sz="1600" dirty="0" smtClean="0">
                <a:latin typeface="Adobe Garamond Pro"/>
              </a:rPr>
              <a:t>Monitor and track key legislation and appropriations bills affecting College</a:t>
            </a:r>
          </a:p>
          <a:p>
            <a:r>
              <a:rPr lang="en-US" sz="1600" dirty="0" smtClean="0">
                <a:latin typeface="Adobe Garamond Pro"/>
              </a:rPr>
              <a:t>Testify before legislative committees</a:t>
            </a:r>
          </a:p>
          <a:p>
            <a:endParaRPr lang="en-US" dirty="0"/>
          </a:p>
        </p:txBody>
      </p:sp>
    </p:spTree>
    <p:extLst>
      <p:ext uri="{BB962C8B-B14F-4D97-AF65-F5344CB8AC3E}">
        <p14:creationId xmlns:p14="http://schemas.microsoft.com/office/powerpoint/2010/main" val="27994080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838200" y="342900"/>
            <a:ext cx="7848600" cy="857250"/>
          </a:xfrm>
        </p:spPr>
        <p:txBody>
          <a:bodyPr>
            <a:normAutofit fontScale="90000"/>
          </a:bodyPr>
          <a:lstStyle/>
          <a:p>
            <a:pPr marL="0" indent="0"/>
            <a:r>
              <a:rPr lang="en-US" dirty="0">
                <a:latin typeface="Adobe Garamond Pro"/>
              </a:rPr>
              <a:t>How can you have a part in the legislative process?</a:t>
            </a:r>
          </a:p>
        </p:txBody>
      </p:sp>
      <p:sp>
        <p:nvSpPr>
          <p:cNvPr id="3" name="Content Placeholder 2"/>
          <p:cNvSpPr>
            <a:spLocks noGrp="1"/>
          </p:cNvSpPr>
          <p:nvPr>
            <p:ph idx="1"/>
          </p:nvPr>
        </p:nvSpPr>
        <p:spPr>
          <a:xfrm>
            <a:off x="457200" y="1504950"/>
            <a:ext cx="8229600" cy="2362200"/>
          </a:xfrm>
        </p:spPr>
        <p:txBody>
          <a:bodyPr/>
          <a:lstStyle/>
          <a:p>
            <a:r>
              <a:rPr lang="en-US" sz="2200" dirty="0" smtClean="0">
                <a:latin typeface="Adobe Garamond Pro"/>
              </a:rPr>
              <a:t>Identify your representatives </a:t>
            </a:r>
            <a:r>
              <a:rPr lang="en-US" sz="2200" dirty="0" smtClean="0">
                <a:latin typeface="Adobe Garamond Pro"/>
                <a:hlinkClick r:id="rId3"/>
              </a:rPr>
              <a:t>http://le.utah.gov/GIS/findDistrict.jsp</a:t>
            </a:r>
            <a:endParaRPr lang="en-US" sz="2200" dirty="0" smtClean="0">
              <a:latin typeface="Adobe Garamond Pro"/>
            </a:endParaRPr>
          </a:p>
          <a:p>
            <a:r>
              <a:rPr lang="en-US" sz="2200" dirty="0" smtClean="0">
                <a:latin typeface="Adobe Garamond Pro"/>
              </a:rPr>
              <a:t>Contact them before the session, not just during the session</a:t>
            </a:r>
          </a:p>
          <a:p>
            <a:r>
              <a:rPr lang="en-US" sz="2200" dirty="0" smtClean="0">
                <a:latin typeface="Adobe Garamond Pro"/>
              </a:rPr>
              <a:t>Identify yourself as a constituent in correspondence</a:t>
            </a:r>
          </a:p>
          <a:p>
            <a:r>
              <a:rPr lang="en-US" sz="2200" dirty="0" smtClean="0">
                <a:latin typeface="Adobe Garamond Pro"/>
              </a:rPr>
              <a:t>Attend legislative meetings and hearings</a:t>
            </a:r>
          </a:p>
          <a:p>
            <a:endParaRPr lang="en-US" dirty="0"/>
          </a:p>
        </p:txBody>
      </p:sp>
    </p:spTree>
    <p:extLst>
      <p:ext uri="{BB962C8B-B14F-4D97-AF65-F5344CB8AC3E}">
        <p14:creationId xmlns:p14="http://schemas.microsoft.com/office/powerpoint/2010/main" val="40425483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0" y="266700"/>
            <a:ext cx="8229600" cy="857250"/>
          </a:xfrm>
        </p:spPr>
        <p:txBody>
          <a:bodyPr>
            <a:normAutofit fontScale="90000"/>
          </a:bodyPr>
          <a:lstStyle/>
          <a:p>
            <a:pPr marL="0" indent="0"/>
            <a:r>
              <a:rPr lang="en-US" dirty="0">
                <a:latin typeface="Adobe Garamond Pro"/>
              </a:rPr>
              <a:t>What are the keys to </a:t>
            </a:r>
            <a:r>
              <a:rPr lang="en-US" dirty="0" smtClean="0">
                <a:latin typeface="Adobe Garamond Pro"/>
              </a:rPr>
              <a:t/>
            </a:r>
            <a:br>
              <a:rPr lang="en-US" dirty="0" smtClean="0">
                <a:latin typeface="Adobe Garamond Pro"/>
              </a:rPr>
            </a:br>
            <a:r>
              <a:rPr lang="en-US" dirty="0" smtClean="0">
                <a:latin typeface="Adobe Garamond Pro"/>
              </a:rPr>
              <a:t>effective </a:t>
            </a:r>
            <a:r>
              <a:rPr lang="en-US" dirty="0">
                <a:latin typeface="Adobe Garamond Pro"/>
              </a:rPr>
              <a:t>advocacy?</a:t>
            </a:r>
          </a:p>
        </p:txBody>
      </p:sp>
      <p:sp>
        <p:nvSpPr>
          <p:cNvPr id="3" name="Content Placeholder 2"/>
          <p:cNvSpPr>
            <a:spLocks noGrp="1"/>
          </p:cNvSpPr>
          <p:nvPr>
            <p:ph idx="1"/>
          </p:nvPr>
        </p:nvSpPr>
        <p:spPr>
          <a:xfrm>
            <a:off x="1828800" y="1504951"/>
            <a:ext cx="5257800" cy="2362199"/>
          </a:xfrm>
        </p:spPr>
        <p:txBody>
          <a:bodyPr>
            <a:normAutofit/>
          </a:bodyPr>
          <a:lstStyle/>
          <a:p>
            <a:pPr marL="457200" indent="-182880"/>
            <a:r>
              <a:rPr lang="en-US" sz="2200" dirty="0" smtClean="0">
                <a:latin typeface="Adobe Garamond Pro"/>
              </a:rPr>
              <a:t>Be honest and genuine</a:t>
            </a:r>
          </a:p>
          <a:p>
            <a:pPr marL="457200" indent="-182880"/>
            <a:r>
              <a:rPr lang="en-US" sz="2200" dirty="0" smtClean="0">
                <a:latin typeface="Adobe Garamond Pro"/>
              </a:rPr>
              <a:t>Provide factual, accurate information</a:t>
            </a:r>
          </a:p>
          <a:p>
            <a:pPr marL="457200" indent="-182880"/>
            <a:r>
              <a:rPr lang="en-US" sz="2200" dirty="0" smtClean="0">
                <a:latin typeface="Adobe Garamond Pro"/>
              </a:rPr>
              <a:t>Put information in context </a:t>
            </a:r>
          </a:p>
          <a:p>
            <a:pPr marL="457200" indent="-182880"/>
            <a:r>
              <a:rPr lang="en-US" sz="2200" dirty="0" smtClean="0">
                <a:latin typeface="Adobe Garamond Pro"/>
              </a:rPr>
              <a:t>Make it personal, tell your own story</a:t>
            </a:r>
          </a:p>
          <a:p>
            <a:pPr marL="457200" indent="-182880"/>
            <a:r>
              <a:rPr lang="en-US" sz="2200" dirty="0" smtClean="0">
                <a:latin typeface="Adobe Garamond Pro"/>
              </a:rPr>
              <a:t>Avoid mass mailings, emails</a:t>
            </a:r>
            <a:endParaRPr lang="en-US" sz="2200" dirty="0">
              <a:latin typeface="Adobe Garamond Pro"/>
            </a:endParaRPr>
          </a:p>
        </p:txBody>
      </p:sp>
    </p:spTree>
    <p:extLst>
      <p:ext uri="{BB962C8B-B14F-4D97-AF65-F5344CB8AC3E}">
        <p14:creationId xmlns:p14="http://schemas.microsoft.com/office/powerpoint/2010/main" val="13928691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09600" y="205979"/>
            <a:ext cx="8229600" cy="857250"/>
          </a:xfrm>
        </p:spPr>
        <p:txBody>
          <a:bodyPr>
            <a:normAutofit/>
          </a:bodyPr>
          <a:lstStyle/>
          <a:p>
            <a:r>
              <a:rPr lang="en-US" sz="3400" dirty="0" smtClean="0">
                <a:latin typeface="Adobe Garamond Pro" pitchFamily="18" charset="0"/>
              </a:rPr>
              <a:t>Utah Government-Legislative Branch </a:t>
            </a:r>
            <a:endParaRPr lang="en-US" sz="3400" dirty="0">
              <a:latin typeface="Adobe Garamond Pro" pitchFamily="18" charset="0"/>
            </a:endParaRPr>
          </a:p>
        </p:txBody>
      </p:sp>
      <p:sp>
        <p:nvSpPr>
          <p:cNvPr id="6" name="TextBox 5"/>
          <p:cNvSpPr txBox="1"/>
          <p:nvPr/>
        </p:nvSpPr>
        <p:spPr>
          <a:xfrm>
            <a:off x="457200" y="2571750"/>
            <a:ext cx="7620000" cy="1461939"/>
          </a:xfrm>
          <a:prstGeom prst="rect">
            <a:avLst/>
          </a:prstGeom>
          <a:noFill/>
        </p:spPr>
        <p:txBody>
          <a:bodyPr wrap="square" rtlCol="0">
            <a:spAutoFit/>
          </a:bodyPr>
          <a:lstStyle/>
          <a:p>
            <a:r>
              <a:rPr lang="en-US" sz="2200" dirty="0" smtClean="0">
                <a:latin typeface="Adobe Garamond Pro"/>
              </a:rPr>
              <a:t>House</a:t>
            </a:r>
          </a:p>
          <a:p>
            <a:pPr marL="457200" lvl="2" indent="-182880">
              <a:buSzPct val="100000"/>
              <a:buFont typeface="Arial" pitchFamily="34" charset="0"/>
              <a:buChar char="•"/>
            </a:pPr>
            <a:r>
              <a:rPr lang="en-US" sz="2200" dirty="0">
                <a:latin typeface="Adobe Garamond Pro"/>
              </a:rPr>
              <a:t>75 members</a:t>
            </a:r>
          </a:p>
          <a:p>
            <a:pPr marL="457200" lvl="2" indent="-182880">
              <a:buSzPct val="100000"/>
              <a:buFont typeface="Arial" pitchFamily="34" charset="0"/>
              <a:buChar char="•"/>
            </a:pPr>
            <a:r>
              <a:rPr lang="en-US" sz="2200" dirty="0">
                <a:latin typeface="Adobe Garamond Pro"/>
              </a:rPr>
              <a:t>Serve 2 years</a:t>
            </a:r>
          </a:p>
          <a:p>
            <a:pPr marL="457200" lvl="2" indent="-182880">
              <a:buSzPct val="100000"/>
              <a:buFont typeface="Arial" pitchFamily="34" charset="0"/>
              <a:buChar char="•"/>
            </a:pPr>
            <a:r>
              <a:rPr lang="en-US" sz="2200" dirty="0">
                <a:latin typeface="Adobe Garamond Pro"/>
              </a:rPr>
              <a:t>Vox Populi (voice of the people</a:t>
            </a:r>
            <a:r>
              <a:rPr lang="en-US" sz="2200" dirty="0" smtClean="0">
                <a:latin typeface="Adobe Garamond Pro"/>
              </a:rPr>
              <a:t>)</a:t>
            </a:r>
          </a:p>
        </p:txBody>
      </p:sp>
      <p:sp>
        <p:nvSpPr>
          <p:cNvPr id="9" name="Rectangle 8"/>
          <p:cNvSpPr/>
          <p:nvPr/>
        </p:nvSpPr>
        <p:spPr>
          <a:xfrm>
            <a:off x="457200" y="1276350"/>
            <a:ext cx="4572000" cy="1461939"/>
          </a:xfrm>
          <a:prstGeom prst="rect">
            <a:avLst/>
          </a:prstGeom>
        </p:spPr>
        <p:txBody>
          <a:bodyPr>
            <a:spAutoFit/>
          </a:bodyPr>
          <a:lstStyle/>
          <a:p>
            <a:r>
              <a:rPr lang="en-US" sz="2200" dirty="0" smtClean="0">
                <a:latin typeface="Adobe Garamond Pro"/>
              </a:rPr>
              <a:t>Senate</a:t>
            </a:r>
          </a:p>
          <a:p>
            <a:pPr marL="457200" lvl="2" indent="-182880">
              <a:buFont typeface="Arial" pitchFamily="34" charset="0"/>
              <a:buChar char="•"/>
            </a:pPr>
            <a:r>
              <a:rPr lang="en-US" sz="2200" dirty="0" smtClean="0">
                <a:latin typeface="Adobe Garamond Pro"/>
              </a:rPr>
              <a:t>29 members</a:t>
            </a:r>
          </a:p>
          <a:p>
            <a:pPr marL="457200" lvl="2" indent="-182880">
              <a:buFont typeface="Arial" pitchFamily="34" charset="0"/>
              <a:buChar char="•"/>
            </a:pPr>
            <a:r>
              <a:rPr lang="en-US" sz="2200" dirty="0" smtClean="0">
                <a:latin typeface="Adobe Garamond Pro"/>
              </a:rPr>
              <a:t>Serve 4 years</a:t>
            </a:r>
          </a:p>
          <a:p>
            <a:pPr marL="457200" lvl="2" indent="-182880">
              <a:buFont typeface="Arial" pitchFamily="34" charset="0"/>
              <a:buChar char="•"/>
            </a:pPr>
            <a:r>
              <a:rPr lang="en-US" sz="2200" dirty="0" smtClean="0">
                <a:latin typeface="Adobe Garamond Pro"/>
              </a:rPr>
              <a:t>The “deliberative” body</a:t>
            </a:r>
            <a:endParaRPr lang="en-US" sz="2200" dirty="0">
              <a:latin typeface="Adobe Garamond Pro"/>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376073">
            <a:off x="4573750" y="980163"/>
            <a:ext cx="4030019" cy="2682471"/>
          </a:xfrm>
          <a:prstGeom prst="rect">
            <a:avLst/>
          </a:prstGeom>
        </p:spPr>
      </p:pic>
    </p:spTree>
    <p:extLst>
      <p:ext uri="{BB962C8B-B14F-4D97-AF65-F5344CB8AC3E}">
        <p14:creationId xmlns:p14="http://schemas.microsoft.com/office/powerpoint/2010/main" val="38866834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dirty="0" smtClean="0">
                <a:latin typeface="Adobe Garamond Pro" pitchFamily="18" charset="0"/>
              </a:rPr>
              <a:t>Legislative Session</a:t>
            </a:r>
            <a:endParaRPr lang="en-US" dirty="0">
              <a:latin typeface="Adobe Garamond Pro" pitchFamily="18" charset="0"/>
            </a:endParaRPr>
          </a:p>
        </p:txBody>
      </p:sp>
      <p:sp>
        <p:nvSpPr>
          <p:cNvPr id="3" name="Content Placeholder 2"/>
          <p:cNvSpPr>
            <a:spLocks noGrp="1"/>
          </p:cNvSpPr>
          <p:nvPr>
            <p:ph idx="1"/>
          </p:nvPr>
        </p:nvSpPr>
        <p:spPr>
          <a:xfrm>
            <a:off x="457200" y="1123950"/>
            <a:ext cx="8229600" cy="3394472"/>
          </a:xfrm>
        </p:spPr>
        <p:txBody>
          <a:bodyPr>
            <a:normAutofit lnSpcReduction="10000"/>
          </a:bodyPr>
          <a:lstStyle/>
          <a:p>
            <a:pPr marL="0" indent="0">
              <a:spcBef>
                <a:spcPts val="0"/>
              </a:spcBef>
              <a:buNone/>
            </a:pPr>
            <a:r>
              <a:rPr lang="en-US" sz="2200" dirty="0" smtClean="0">
                <a:latin typeface="Adobe Garamond Pro"/>
              </a:rPr>
              <a:t>What Happens During Session that affects SLCC?</a:t>
            </a:r>
          </a:p>
          <a:p>
            <a:pPr marL="0" indent="0">
              <a:spcBef>
                <a:spcPts val="0"/>
              </a:spcBef>
              <a:buNone/>
            </a:pPr>
            <a:endParaRPr lang="en-US" sz="2200" dirty="0" smtClean="0">
              <a:latin typeface="Adobe Garamond Pro"/>
            </a:endParaRPr>
          </a:p>
          <a:p>
            <a:pPr lvl="1">
              <a:spcBef>
                <a:spcPts val="0"/>
              </a:spcBef>
            </a:pPr>
            <a:r>
              <a:rPr lang="en-US" sz="2200" dirty="0" smtClean="0">
                <a:latin typeface="Adobe Garamond Pro"/>
              </a:rPr>
              <a:t>Legislature meets annually for 45 days (begins Jan. 28)</a:t>
            </a:r>
          </a:p>
          <a:p>
            <a:pPr lvl="1">
              <a:spcBef>
                <a:spcPts val="0"/>
              </a:spcBef>
              <a:buNone/>
            </a:pPr>
            <a:endParaRPr lang="en-US" sz="2200" dirty="0" smtClean="0">
              <a:latin typeface="Adobe Garamond Pro"/>
            </a:endParaRPr>
          </a:p>
          <a:p>
            <a:pPr lvl="1">
              <a:spcBef>
                <a:spcPts val="0"/>
              </a:spcBef>
            </a:pPr>
            <a:r>
              <a:rPr lang="en-US" sz="2200" dirty="0" smtClean="0">
                <a:latin typeface="Adobe Garamond Pro"/>
              </a:rPr>
              <a:t>Bills considered on a wide range of issues (Tenure, public safety, human resources, procurement)</a:t>
            </a:r>
          </a:p>
          <a:p>
            <a:pPr lvl="1">
              <a:spcBef>
                <a:spcPts val="0"/>
              </a:spcBef>
              <a:buNone/>
            </a:pPr>
            <a:endParaRPr lang="en-US" sz="2200" dirty="0" smtClean="0">
              <a:latin typeface="Adobe Garamond Pro"/>
            </a:endParaRPr>
          </a:p>
          <a:p>
            <a:pPr lvl="1">
              <a:spcBef>
                <a:spcPts val="0"/>
              </a:spcBef>
            </a:pPr>
            <a:r>
              <a:rPr lang="en-US" sz="2200" dirty="0" smtClean="0">
                <a:latin typeface="Adobe Garamond Pro"/>
              </a:rPr>
              <a:t>Final state budget is adopted for the year; Appropriations bills that determine how much funding the College will receive from state resources</a:t>
            </a:r>
          </a:p>
          <a:p>
            <a:pPr lvl="1"/>
            <a:endParaRPr lang="en-US" dirty="0"/>
          </a:p>
        </p:txBody>
      </p:sp>
    </p:spTree>
    <p:extLst>
      <p:ext uri="{BB962C8B-B14F-4D97-AF65-F5344CB8AC3E}">
        <p14:creationId xmlns:p14="http://schemas.microsoft.com/office/powerpoint/2010/main" val="18762103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itle 4"/>
          <p:cNvSpPr>
            <a:spLocks noGrp="1"/>
          </p:cNvSpPr>
          <p:nvPr>
            <p:ph type="title"/>
          </p:nvPr>
        </p:nvSpPr>
        <p:spPr>
          <a:xfrm>
            <a:off x="457200" y="205979"/>
            <a:ext cx="8229600" cy="857250"/>
          </a:xfrm>
        </p:spPr>
        <p:txBody>
          <a:bodyPr>
            <a:noAutofit/>
          </a:bodyPr>
          <a:lstStyle/>
          <a:p>
            <a:r>
              <a:rPr lang="en-US" sz="3600" dirty="0" smtClean="0">
                <a:latin typeface="Georgia" pitchFamily="18" charset="0"/>
              </a:rPr>
              <a:t>How is Higher Education Funded?</a:t>
            </a:r>
            <a:endParaRPr lang="en-US" sz="3600" dirty="0">
              <a:solidFill>
                <a:schemeClr val="accent1">
                  <a:lumMod val="75000"/>
                </a:schemeClr>
              </a:solidFill>
            </a:endParaRPr>
          </a:p>
        </p:txBody>
      </p:sp>
      <p:sp>
        <p:nvSpPr>
          <p:cNvPr id="8" name="Content Placeholder 5"/>
          <p:cNvSpPr>
            <a:spLocks noGrp="1"/>
          </p:cNvSpPr>
          <p:nvPr>
            <p:ph idx="1"/>
          </p:nvPr>
        </p:nvSpPr>
        <p:spPr>
          <a:xfrm>
            <a:off x="457200" y="1085850"/>
            <a:ext cx="8229600" cy="3028950"/>
          </a:xfrm>
        </p:spPr>
        <p:txBody>
          <a:bodyPr>
            <a:normAutofit/>
          </a:bodyPr>
          <a:lstStyle/>
          <a:p>
            <a:pPr marL="0" indent="0">
              <a:buNone/>
            </a:pPr>
            <a:r>
              <a:rPr lang="en-US" dirty="0" smtClean="0">
                <a:solidFill>
                  <a:schemeClr val="accent1">
                    <a:lumMod val="75000"/>
                  </a:schemeClr>
                </a:solidFill>
                <a:latin typeface="Adobe Garamond Pro"/>
              </a:rPr>
              <a:t>Three primary sources</a:t>
            </a:r>
          </a:p>
          <a:p>
            <a:pPr marL="0" indent="0">
              <a:buNone/>
            </a:pPr>
            <a:endParaRPr lang="en-US" sz="200" dirty="0" smtClean="0">
              <a:solidFill>
                <a:schemeClr val="accent1">
                  <a:lumMod val="75000"/>
                </a:schemeClr>
              </a:solidFill>
              <a:latin typeface="Adobe Garamond Pro"/>
            </a:endParaRPr>
          </a:p>
          <a:p>
            <a:pPr lvl="1">
              <a:buFont typeface="Wingdings" pitchFamily="2" charset="2"/>
              <a:buChar char="§"/>
            </a:pPr>
            <a:r>
              <a:rPr lang="en-US" sz="2200" dirty="0" smtClean="0">
                <a:solidFill>
                  <a:schemeClr val="accent1">
                    <a:lumMod val="75000"/>
                  </a:schemeClr>
                </a:solidFill>
                <a:latin typeface="Adobe Garamond Pro"/>
              </a:rPr>
              <a:t>State Tax Funds</a:t>
            </a:r>
          </a:p>
          <a:p>
            <a:pPr lvl="1">
              <a:buNone/>
            </a:pPr>
            <a:endParaRPr lang="en-US" sz="1400" dirty="0" smtClean="0">
              <a:solidFill>
                <a:schemeClr val="accent1">
                  <a:lumMod val="75000"/>
                </a:schemeClr>
              </a:solidFill>
              <a:latin typeface="Adobe Garamond Pro"/>
            </a:endParaRPr>
          </a:p>
          <a:p>
            <a:pPr lvl="1">
              <a:buFont typeface="Wingdings" pitchFamily="2" charset="2"/>
              <a:buChar char="§"/>
            </a:pPr>
            <a:r>
              <a:rPr lang="en-US" sz="2200" dirty="0" smtClean="0">
                <a:solidFill>
                  <a:schemeClr val="accent1">
                    <a:lumMod val="75000"/>
                  </a:schemeClr>
                </a:solidFill>
                <a:latin typeface="Adobe Garamond Pro"/>
              </a:rPr>
              <a:t>Tuition Revenue</a:t>
            </a:r>
          </a:p>
          <a:p>
            <a:pPr lvl="1">
              <a:buNone/>
            </a:pPr>
            <a:endParaRPr lang="en-US" sz="1400" dirty="0" smtClean="0">
              <a:solidFill>
                <a:schemeClr val="accent1">
                  <a:lumMod val="75000"/>
                </a:schemeClr>
              </a:solidFill>
              <a:latin typeface="Adobe Garamond Pro"/>
            </a:endParaRPr>
          </a:p>
          <a:p>
            <a:pPr lvl="1">
              <a:buFont typeface="Wingdings" pitchFamily="2" charset="2"/>
              <a:buChar char="§"/>
            </a:pPr>
            <a:r>
              <a:rPr lang="en-US" sz="2200" dirty="0" smtClean="0">
                <a:solidFill>
                  <a:schemeClr val="accent1">
                    <a:lumMod val="75000"/>
                  </a:schemeClr>
                </a:solidFill>
                <a:latin typeface="Adobe Garamond Pro"/>
              </a:rPr>
              <a:t>Other Sources</a:t>
            </a:r>
          </a:p>
        </p:txBody>
      </p:sp>
      <p:grpSp>
        <p:nvGrpSpPr>
          <p:cNvPr id="9" name="Group 9"/>
          <p:cNvGrpSpPr/>
          <p:nvPr/>
        </p:nvGrpSpPr>
        <p:grpSpPr>
          <a:xfrm>
            <a:off x="3733800" y="1657350"/>
            <a:ext cx="3581400" cy="646331"/>
            <a:chOff x="4343400" y="1905000"/>
            <a:chExt cx="3581400" cy="861775"/>
          </a:xfrm>
        </p:grpSpPr>
        <p:sp>
          <p:nvSpPr>
            <p:cNvPr id="10" name="TextBox 9"/>
            <p:cNvSpPr txBox="1"/>
            <p:nvPr/>
          </p:nvSpPr>
          <p:spPr>
            <a:xfrm>
              <a:off x="5791200" y="1905000"/>
              <a:ext cx="2133600" cy="861775"/>
            </a:xfrm>
            <a:prstGeom prst="rect">
              <a:avLst/>
            </a:prstGeom>
            <a:noFill/>
          </p:spPr>
          <p:txBody>
            <a:bodyPr wrap="square" rtlCol="0">
              <a:spAutoFit/>
            </a:bodyPr>
            <a:lstStyle/>
            <a:p>
              <a:pPr algn="ctr"/>
              <a:r>
                <a:rPr lang="en-US" dirty="0" smtClean="0">
                  <a:latin typeface="Georgia" pitchFamily="18" charset="0"/>
                </a:rPr>
                <a:t>General Sales Tax</a:t>
              </a:r>
            </a:p>
            <a:p>
              <a:pPr algn="ctr"/>
              <a:r>
                <a:rPr lang="en-US" dirty="0" smtClean="0">
                  <a:latin typeface="Georgia" pitchFamily="18" charset="0"/>
                </a:rPr>
                <a:t>Income Tax</a:t>
              </a:r>
              <a:endParaRPr lang="en-US" dirty="0">
                <a:latin typeface="Georgia" pitchFamily="18" charset="0"/>
              </a:endParaRPr>
            </a:p>
          </p:txBody>
        </p:sp>
        <p:cxnSp>
          <p:nvCxnSpPr>
            <p:cNvPr id="11" name="Straight Arrow Connector 10"/>
            <p:cNvCxnSpPr/>
            <p:nvPr/>
          </p:nvCxnSpPr>
          <p:spPr>
            <a:xfrm>
              <a:off x="4343400" y="2209800"/>
              <a:ext cx="13716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2" name="Group 10"/>
          <p:cNvGrpSpPr/>
          <p:nvPr/>
        </p:nvGrpSpPr>
        <p:grpSpPr>
          <a:xfrm>
            <a:off x="3733800" y="2952750"/>
            <a:ext cx="3962400" cy="1200329"/>
            <a:chOff x="4343400" y="1904999"/>
            <a:chExt cx="3962400" cy="1600438"/>
          </a:xfrm>
        </p:grpSpPr>
        <p:sp>
          <p:nvSpPr>
            <p:cNvPr id="13" name="TextBox 12"/>
            <p:cNvSpPr txBox="1"/>
            <p:nvPr/>
          </p:nvSpPr>
          <p:spPr>
            <a:xfrm>
              <a:off x="5715000" y="1904999"/>
              <a:ext cx="2590800" cy="1600438"/>
            </a:xfrm>
            <a:prstGeom prst="rect">
              <a:avLst/>
            </a:prstGeom>
            <a:noFill/>
          </p:spPr>
          <p:txBody>
            <a:bodyPr wrap="square" rtlCol="0">
              <a:spAutoFit/>
            </a:bodyPr>
            <a:lstStyle/>
            <a:p>
              <a:pPr algn="ctr"/>
              <a:r>
                <a:rPr lang="en-US" dirty="0" smtClean="0">
                  <a:latin typeface="Georgia" pitchFamily="18" charset="0"/>
                </a:rPr>
                <a:t>Grants &amp; Contracts</a:t>
              </a:r>
            </a:p>
            <a:p>
              <a:pPr algn="ctr"/>
              <a:r>
                <a:rPr lang="en-US" dirty="0" smtClean="0">
                  <a:latin typeface="Georgia" pitchFamily="18" charset="0"/>
                </a:rPr>
                <a:t> Sales &amp; Services Student Fees</a:t>
              </a:r>
            </a:p>
            <a:p>
              <a:pPr algn="ctr"/>
              <a:r>
                <a:rPr lang="en-US" dirty="0" smtClean="0">
                  <a:latin typeface="Georgia" pitchFamily="18" charset="0"/>
                </a:rPr>
                <a:t>Auxiliary Revenue</a:t>
              </a:r>
              <a:endParaRPr lang="en-US" dirty="0">
                <a:latin typeface="Georgia" pitchFamily="18" charset="0"/>
              </a:endParaRPr>
            </a:p>
          </p:txBody>
        </p:sp>
        <p:cxnSp>
          <p:nvCxnSpPr>
            <p:cNvPr id="14" name="Straight Arrow Connector 13"/>
            <p:cNvCxnSpPr/>
            <p:nvPr/>
          </p:nvCxnSpPr>
          <p:spPr>
            <a:xfrm>
              <a:off x="4343400" y="2209800"/>
              <a:ext cx="13716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5" name="Group 16"/>
          <p:cNvGrpSpPr/>
          <p:nvPr/>
        </p:nvGrpSpPr>
        <p:grpSpPr>
          <a:xfrm>
            <a:off x="3733800" y="2343150"/>
            <a:ext cx="3581400" cy="646331"/>
            <a:chOff x="4343400" y="1905000"/>
            <a:chExt cx="3581400" cy="861775"/>
          </a:xfrm>
        </p:grpSpPr>
        <p:sp>
          <p:nvSpPr>
            <p:cNvPr id="16" name="TextBox 15"/>
            <p:cNvSpPr txBox="1"/>
            <p:nvPr/>
          </p:nvSpPr>
          <p:spPr>
            <a:xfrm>
              <a:off x="5791200" y="1905000"/>
              <a:ext cx="2133600" cy="861775"/>
            </a:xfrm>
            <a:prstGeom prst="rect">
              <a:avLst/>
            </a:prstGeom>
            <a:noFill/>
          </p:spPr>
          <p:txBody>
            <a:bodyPr wrap="square" rtlCol="0">
              <a:spAutoFit/>
            </a:bodyPr>
            <a:lstStyle/>
            <a:p>
              <a:pPr algn="ctr"/>
              <a:r>
                <a:rPr lang="en-US" dirty="0" smtClean="0">
                  <a:latin typeface="Georgia" pitchFamily="18" charset="0"/>
                </a:rPr>
                <a:t>1</a:t>
              </a:r>
              <a:r>
                <a:rPr lang="en-US" baseline="30000" dirty="0" smtClean="0">
                  <a:latin typeface="Georgia" pitchFamily="18" charset="0"/>
                </a:rPr>
                <a:t>st</a:t>
              </a:r>
              <a:r>
                <a:rPr lang="en-US" dirty="0" smtClean="0">
                  <a:latin typeface="Georgia" pitchFamily="18" charset="0"/>
                </a:rPr>
                <a:t> and 2</a:t>
              </a:r>
              <a:r>
                <a:rPr lang="en-US" baseline="30000" dirty="0" smtClean="0">
                  <a:latin typeface="Georgia" pitchFamily="18" charset="0"/>
                </a:rPr>
                <a:t>nd</a:t>
              </a:r>
              <a:r>
                <a:rPr lang="en-US" dirty="0" smtClean="0">
                  <a:latin typeface="Georgia" pitchFamily="18" charset="0"/>
                </a:rPr>
                <a:t> </a:t>
              </a:r>
            </a:p>
            <a:p>
              <a:pPr algn="ctr"/>
              <a:r>
                <a:rPr lang="en-US" dirty="0" smtClean="0">
                  <a:latin typeface="Georgia" pitchFamily="18" charset="0"/>
                </a:rPr>
                <a:t>Tier-Tuition Rates</a:t>
              </a:r>
              <a:endParaRPr lang="en-US" dirty="0">
                <a:latin typeface="Georgia" pitchFamily="18" charset="0"/>
              </a:endParaRPr>
            </a:p>
          </p:txBody>
        </p:sp>
        <p:cxnSp>
          <p:nvCxnSpPr>
            <p:cNvPr id="17" name="Straight Arrow Connector 16"/>
            <p:cNvCxnSpPr/>
            <p:nvPr/>
          </p:nvCxnSpPr>
          <p:spPr>
            <a:xfrm>
              <a:off x="4343400" y="2209800"/>
              <a:ext cx="13716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667372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5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fade">
                                      <p:cBhvr>
                                        <p:cTn id="22" dur="500"/>
                                        <p:tgtEl>
                                          <p:spTgt spid="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txBox="1">
            <a:spLocks/>
          </p:cNvSpPr>
          <p:nvPr/>
        </p:nvSpPr>
        <p:spPr>
          <a:xfrm>
            <a:off x="457200" y="205979"/>
            <a:ext cx="8001000" cy="857250"/>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Adobe Garamond Pro"/>
              </a:rPr>
              <a:t>Salt Lake Community College</a:t>
            </a:r>
            <a:r>
              <a:rPr lang="en-US" dirty="0" smtClean="0">
                <a:latin typeface="Georgia" pitchFamily="18" charset="0"/>
              </a:rPr>
              <a:t/>
            </a:r>
            <a:br>
              <a:rPr lang="en-US" dirty="0" smtClean="0">
                <a:latin typeface="Georgia" pitchFamily="18" charset="0"/>
              </a:rPr>
            </a:br>
            <a:r>
              <a:rPr lang="en-US" sz="2700" i="1" dirty="0" smtClean="0">
                <a:solidFill>
                  <a:schemeClr val="accent1">
                    <a:lumMod val="75000"/>
                  </a:schemeClr>
                </a:solidFill>
                <a:latin typeface="Adobe Garamond Pro"/>
              </a:rPr>
              <a:t>Historical Tax Funds Appropriation</a:t>
            </a:r>
            <a:endParaRPr lang="en-US" sz="2700" dirty="0">
              <a:solidFill>
                <a:schemeClr val="accent1">
                  <a:lumMod val="75000"/>
                </a:schemeClr>
              </a:solidFill>
              <a:latin typeface="Adobe Garamond Pro"/>
            </a:endParaRPr>
          </a:p>
        </p:txBody>
      </p:sp>
      <p:graphicFrame>
        <p:nvGraphicFramePr>
          <p:cNvPr id="6" name="Content Placeholder 6"/>
          <p:cNvGraphicFramePr>
            <a:graphicFrameLocks noGrp="1"/>
          </p:cNvGraphicFramePr>
          <p:nvPr>
            <p:ph idx="1"/>
            <p:extLst>
              <p:ext uri="{D42A27DB-BD31-4B8C-83A1-F6EECF244321}">
                <p14:modId xmlns:p14="http://schemas.microsoft.com/office/powerpoint/2010/main" val="1304392850"/>
              </p:ext>
            </p:extLst>
          </p:nvPr>
        </p:nvGraphicFramePr>
        <p:xfrm>
          <a:off x="304800" y="1143000"/>
          <a:ext cx="8229600" cy="33944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048261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362">
                                          <p:stCondLst>
                                            <p:cond delay="0"/>
                                          </p:stCondLst>
                                        </p:cTn>
                                        <p:tgtEl>
                                          <p:spTgt spid="6"/>
                                        </p:tgtEl>
                                      </p:cBhvr>
                                    </p:animEffect>
                                    <p:anim calcmode="lin" valueType="num">
                                      <p:cBhvr>
                                        <p:cTn id="8" dur="1139"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6"/>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6"/>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6"/>
                                        </p:tgtEl>
                                        <p:attrNameLst>
                                          <p:attrName>ppt_y</p:attrName>
                                        </p:attrNameLst>
                                      </p:cBhvr>
                                      <p:tavLst>
                                        <p:tav tm="0" fmla="#ppt_y-sin(pi*$)/81">
                                          <p:val>
                                            <p:fltVal val="0"/>
                                          </p:val>
                                        </p:tav>
                                        <p:tav tm="100000">
                                          <p:val>
                                            <p:fltVal val="1"/>
                                          </p:val>
                                        </p:tav>
                                      </p:tavLst>
                                    </p:anim>
                                    <p:animScale>
                                      <p:cBhvr>
                                        <p:cTn id="13" dur="16">
                                          <p:stCondLst>
                                            <p:cond delay="406"/>
                                          </p:stCondLst>
                                        </p:cTn>
                                        <p:tgtEl>
                                          <p:spTgt spid="6"/>
                                        </p:tgtEl>
                                      </p:cBhvr>
                                      <p:to x="100000" y="60000"/>
                                    </p:animScale>
                                    <p:animScale>
                                      <p:cBhvr>
                                        <p:cTn id="14" dur="104" decel="50000">
                                          <p:stCondLst>
                                            <p:cond delay="423"/>
                                          </p:stCondLst>
                                        </p:cTn>
                                        <p:tgtEl>
                                          <p:spTgt spid="6"/>
                                        </p:tgtEl>
                                      </p:cBhvr>
                                      <p:to x="100000" y="100000"/>
                                    </p:animScale>
                                    <p:animScale>
                                      <p:cBhvr>
                                        <p:cTn id="15" dur="16">
                                          <p:stCondLst>
                                            <p:cond delay="820"/>
                                          </p:stCondLst>
                                        </p:cTn>
                                        <p:tgtEl>
                                          <p:spTgt spid="6"/>
                                        </p:tgtEl>
                                      </p:cBhvr>
                                      <p:to x="100000" y="80000"/>
                                    </p:animScale>
                                    <p:animScale>
                                      <p:cBhvr>
                                        <p:cTn id="16" dur="104" decel="50000">
                                          <p:stCondLst>
                                            <p:cond delay="836"/>
                                          </p:stCondLst>
                                        </p:cTn>
                                        <p:tgtEl>
                                          <p:spTgt spid="6"/>
                                        </p:tgtEl>
                                      </p:cBhvr>
                                      <p:to x="100000" y="100000"/>
                                    </p:animScale>
                                    <p:animScale>
                                      <p:cBhvr>
                                        <p:cTn id="17" dur="16">
                                          <p:stCondLst>
                                            <p:cond delay="1026"/>
                                          </p:stCondLst>
                                        </p:cTn>
                                        <p:tgtEl>
                                          <p:spTgt spid="6"/>
                                        </p:tgtEl>
                                      </p:cBhvr>
                                      <p:to x="100000" y="90000"/>
                                    </p:animScale>
                                    <p:animScale>
                                      <p:cBhvr>
                                        <p:cTn id="18" dur="104" decel="50000">
                                          <p:stCondLst>
                                            <p:cond delay="1042"/>
                                          </p:stCondLst>
                                        </p:cTn>
                                        <p:tgtEl>
                                          <p:spTgt spid="6"/>
                                        </p:tgtEl>
                                      </p:cBhvr>
                                      <p:to x="100000" y="100000"/>
                                    </p:animScale>
                                    <p:animScale>
                                      <p:cBhvr>
                                        <p:cTn id="19" dur="16">
                                          <p:stCondLst>
                                            <p:cond delay="1130"/>
                                          </p:stCondLst>
                                        </p:cTn>
                                        <p:tgtEl>
                                          <p:spTgt spid="6"/>
                                        </p:tgtEl>
                                      </p:cBhvr>
                                      <p:to x="100000" y="95000"/>
                                    </p:animScale>
                                    <p:animScale>
                                      <p:cBhvr>
                                        <p:cTn id="20" dur="104" decel="50000">
                                          <p:stCondLst>
                                            <p:cond delay="1146"/>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457200" y="205979"/>
            <a:ext cx="8229600" cy="857250"/>
          </a:xfrm>
        </p:spPr>
        <p:txBody>
          <a:bodyPr>
            <a:normAutofit/>
          </a:bodyPr>
          <a:lstStyle/>
          <a:p>
            <a:r>
              <a:rPr lang="en-US" cap="small" dirty="0" smtClean="0">
                <a:latin typeface="Adobe Garamond Pro"/>
              </a:rPr>
              <a:t>Requesting New Funds</a:t>
            </a:r>
            <a:endParaRPr lang="en-US" cap="small" dirty="0">
              <a:solidFill>
                <a:srgbClr val="0070C0"/>
              </a:solidFill>
              <a:latin typeface="Adobe Garamond Pro"/>
            </a:endParaRPr>
          </a:p>
        </p:txBody>
      </p:sp>
      <p:sp>
        <p:nvSpPr>
          <p:cNvPr id="6" name="Subtitle 2"/>
          <p:cNvSpPr>
            <a:spLocks noGrp="1"/>
          </p:cNvSpPr>
          <p:nvPr>
            <p:ph sz="half" idx="1"/>
          </p:nvPr>
        </p:nvSpPr>
        <p:spPr>
          <a:xfrm>
            <a:off x="228600" y="1276350"/>
            <a:ext cx="4724400" cy="2667000"/>
          </a:xfrm>
        </p:spPr>
        <p:txBody>
          <a:bodyPr>
            <a:normAutofit/>
          </a:bodyPr>
          <a:lstStyle/>
          <a:p>
            <a:pPr marL="0" indent="-274320">
              <a:lnSpc>
                <a:spcPct val="90000"/>
              </a:lnSpc>
              <a:spcBef>
                <a:spcPts val="0"/>
              </a:spcBef>
              <a:buNone/>
            </a:pPr>
            <a:r>
              <a:rPr lang="en-US" dirty="0" smtClean="0">
                <a:latin typeface="Adobe Garamond Pro"/>
              </a:rPr>
              <a:t>Budget Request Process:</a:t>
            </a:r>
          </a:p>
          <a:p>
            <a:pPr marL="457200" indent="-274320">
              <a:lnSpc>
                <a:spcPct val="90000"/>
              </a:lnSpc>
              <a:spcBef>
                <a:spcPts val="0"/>
              </a:spcBef>
              <a:buNone/>
            </a:pPr>
            <a:endParaRPr lang="en-US" sz="2200" dirty="0" smtClean="0">
              <a:latin typeface="Adobe Garamond Pro"/>
            </a:endParaRPr>
          </a:p>
          <a:p>
            <a:pPr marL="525780">
              <a:lnSpc>
                <a:spcPct val="90000"/>
              </a:lnSpc>
              <a:spcBef>
                <a:spcPts val="0"/>
              </a:spcBef>
              <a:buFont typeface="Wingdings" pitchFamily="2" charset="2"/>
              <a:buChar char="§"/>
            </a:pPr>
            <a:r>
              <a:rPr lang="en-US" sz="2200" dirty="0" smtClean="0">
                <a:latin typeface="Adobe Garamond Pro"/>
              </a:rPr>
              <a:t>Legislative &amp; Regent Process</a:t>
            </a:r>
          </a:p>
          <a:p>
            <a:pPr marL="525780">
              <a:lnSpc>
                <a:spcPct val="90000"/>
              </a:lnSpc>
              <a:spcBef>
                <a:spcPts val="0"/>
              </a:spcBef>
              <a:buFont typeface="Wingdings" pitchFamily="2" charset="2"/>
              <a:buChar char="§"/>
            </a:pPr>
            <a:endParaRPr lang="en-US" sz="2200" dirty="0" smtClean="0">
              <a:latin typeface="Adobe Garamond Pro"/>
            </a:endParaRPr>
          </a:p>
          <a:p>
            <a:pPr marL="525780">
              <a:lnSpc>
                <a:spcPct val="90000"/>
              </a:lnSpc>
              <a:spcBef>
                <a:spcPts val="0"/>
              </a:spcBef>
              <a:buFont typeface="Wingdings" pitchFamily="2" charset="2"/>
              <a:buChar char="§"/>
            </a:pPr>
            <a:r>
              <a:rPr lang="en-US" sz="2200" dirty="0" smtClean="0">
                <a:latin typeface="Adobe Garamond Pro"/>
              </a:rPr>
              <a:t>Tuition Increase Process</a:t>
            </a:r>
          </a:p>
          <a:p>
            <a:pPr marL="609600" indent="-609600">
              <a:lnSpc>
                <a:spcPct val="90000"/>
              </a:lnSpc>
              <a:buNone/>
            </a:pPr>
            <a:endParaRPr lang="en-US" sz="2400" dirty="0" smtClean="0">
              <a:latin typeface="Georgia" pitchFamily="18" charset="0"/>
            </a:endParaRPr>
          </a:p>
          <a:p>
            <a:pPr marL="609600" indent="-609600">
              <a:lnSpc>
                <a:spcPct val="90000"/>
              </a:lnSpc>
              <a:buNone/>
            </a:pPr>
            <a:r>
              <a:rPr lang="en-US" sz="2400" dirty="0" smtClean="0">
                <a:latin typeface="Georgia" pitchFamily="18" charset="0"/>
              </a:rPr>
              <a:t>	</a:t>
            </a:r>
          </a:p>
          <a:p>
            <a:pPr>
              <a:spcBef>
                <a:spcPct val="0"/>
              </a:spcBef>
              <a:buNone/>
            </a:pPr>
            <a:endParaRPr lang="en-US" dirty="0" smtClean="0">
              <a:latin typeface="Georgia" pitchFamily="18" charset="0"/>
            </a:endParaRPr>
          </a:p>
        </p:txBody>
      </p:sp>
      <p:pic>
        <p:nvPicPr>
          <p:cNvPr id="7" name="Picture 15" descr="http://www.rentalcarmomma.com/images/utah/utah2.jpg"/>
          <p:cNvPicPr>
            <a:picLocks noChangeAspect="1" noChangeArrowheads="1"/>
          </p:cNvPicPr>
          <p:nvPr/>
        </p:nvPicPr>
        <p:blipFill>
          <a:blip r:embed="rId3" cstate="print"/>
          <a:srcRect/>
          <a:stretch>
            <a:fillRect/>
          </a:stretch>
        </p:blipFill>
        <p:spPr bwMode="auto">
          <a:xfrm>
            <a:off x="4876800" y="1371600"/>
            <a:ext cx="3733800" cy="2164557"/>
          </a:xfrm>
          <a:prstGeom prst="rect">
            <a:avLst/>
          </a:prstGeom>
          <a:noFill/>
        </p:spPr>
      </p:pic>
    </p:spTree>
    <p:extLst>
      <p:ext uri="{BB962C8B-B14F-4D97-AF65-F5344CB8AC3E}">
        <p14:creationId xmlns:p14="http://schemas.microsoft.com/office/powerpoint/2010/main" val="11240545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itle 1"/>
          <p:cNvSpPr>
            <a:spLocks noGrp="1"/>
          </p:cNvSpPr>
          <p:nvPr>
            <p:ph type="title"/>
          </p:nvPr>
        </p:nvSpPr>
        <p:spPr>
          <a:xfrm>
            <a:off x="838200" y="133350"/>
            <a:ext cx="7620000" cy="1009650"/>
          </a:xfrm>
        </p:spPr>
        <p:txBody>
          <a:bodyPr>
            <a:normAutofit fontScale="90000"/>
          </a:bodyPr>
          <a:lstStyle/>
          <a:p>
            <a:r>
              <a:rPr lang="en-US" cap="small" dirty="0" smtClean="0">
                <a:latin typeface="Adobe Garamond Pro"/>
              </a:rPr>
              <a:t>Legislative &amp; Regent Process</a:t>
            </a:r>
            <a:r>
              <a:rPr lang="en-US" cap="small" dirty="0" smtClean="0">
                <a:latin typeface="Georgia" pitchFamily="18" charset="0"/>
              </a:rPr>
              <a:t/>
            </a:r>
            <a:br>
              <a:rPr lang="en-US" cap="small" dirty="0" smtClean="0">
                <a:latin typeface="Georgia" pitchFamily="18" charset="0"/>
              </a:rPr>
            </a:br>
            <a:r>
              <a:rPr lang="en-US" sz="2400" i="1" cap="small" dirty="0" smtClean="0">
                <a:solidFill>
                  <a:srgbClr val="0070C0"/>
                </a:solidFill>
                <a:latin typeface="Adobe Garamond Pro"/>
              </a:rPr>
              <a:t>July - December</a:t>
            </a:r>
            <a:endParaRPr lang="en-US" cap="small" dirty="0">
              <a:solidFill>
                <a:srgbClr val="0070C0"/>
              </a:solidFill>
              <a:latin typeface="Adobe Garamond Pro"/>
            </a:endParaRPr>
          </a:p>
        </p:txBody>
      </p:sp>
      <p:cxnSp>
        <p:nvCxnSpPr>
          <p:cNvPr id="6" name="AutoShape 46"/>
          <p:cNvCxnSpPr>
            <a:cxnSpLocks noChangeShapeType="1"/>
            <a:stCxn id="21" idx="2"/>
          </p:cNvCxnSpPr>
          <p:nvPr/>
        </p:nvCxnSpPr>
        <p:spPr bwMode="auto">
          <a:xfrm rot="5400000">
            <a:off x="4648200" y="4457700"/>
            <a:ext cx="342900" cy="342900"/>
          </a:xfrm>
          <a:prstGeom prst="curvedConnector3">
            <a:avLst>
              <a:gd name="adj1" fmla="val 50000"/>
            </a:avLst>
          </a:prstGeom>
          <a:noFill/>
          <a:ln w="38100">
            <a:solidFill>
              <a:schemeClr val="tx1"/>
            </a:solidFill>
            <a:round/>
            <a:headEnd/>
            <a:tailEnd type="triangle" w="med" len="med"/>
          </a:ln>
        </p:spPr>
      </p:cxnSp>
      <p:sp>
        <p:nvSpPr>
          <p:cNvPr id="7" name="TextBox 6"/>
          <p:cNvSpPr txBox="1"/>
          <p:nvPr/>
        </p:nvSpPr>
        <p:spPr>
          <a:xfrm>
            <a:off x="1447800" y="1771651"/>
            <a:ext cx="1905000" cy="276999"/>
          </a:xfrm>
          <a:prstGeom prst="rect">
            <a:avLst/>
          </a:prstGeom>
          <a:noFill/>
        </p:spPr>
        <p:txBody>
          <a:bodyPr wrap="square" rtlCol="0">
            <a:spAutoFit/>
          </a:bodyPr>
          <a:lstStyle/>
          <a:p>
            <a:pPr algn="ctr"/>
            <a:r>
              <a:rPr lang="en-US" sz="1200" i="1" dirty="0" smtClean="0">
                <a:solidFill>
                  <a:schemeClr val="tx1">
                    <a:lumMod val="50000"/>
                    <a:lumOff val="50000"/>
                  </a:schemeClr>
                </a:solidFill>
                <a:latin typeface="Georgia" pitchFamily="18" charset="0"/>
              </a:rPr>
              <a:t>July – August</a:t>
            </a:r>
            <a:endParaRPr lang="en-US" sz="1200" i="1" dirty="0">
              <a:solidFill>
                <a:schemeClr val="tx1">
                  <a:lumMod val="50000"/>
                  <a:lumOff val="50000"/>
                </a:schemeClr>
              </a:solidFill>
              <a:latin typeface="Georgia" pitchFamily="18" charset="0"/>
            </a:endParaRPr>
          </a:p>
        </p:txBody>
      </p:sp>
      <p:sp>
        <p:nvSpPr>
          <p:cNvPr id="8" name="TextBox 7"/>
          <p:cNvSpPr txBox="1"/>
          <p:nvPr/>
        </p:nvSpPr>
        <p:spPr>
          <a:xfrm>
            <a:off x="5105400" y="2400301"/>
            <a:ext cx="2209800" cy="276999"/>
          </a:xfrm>
          <a:prstGeom prst="rect">
            <a:avLst/>
          </a:prstGeom>
          <a:noFill/>
        </p:spPr>
        <p:txBody>
          <a:bodyPr wrap="square" rtlCol="0">
            <a:spAutoFit/>
          </a:bodyPr>
          <a:lstStyle/>
          <a:p>
            <a:pPr algn="ctr"/>
            <a:r>
              <a:rPr lang="en-US" sz="1200" i="1" dirty="0" smtClean="0">
                <a:solidFill>
                  <a:schemeClr val="tx1">
                    <a:lumMod val="50000"/>
                    <a:lumOff val="50000"/>
                  </a:schemeClr>
                </a:solidFill>
                <a:latin typeface="Georgia" pitchFamily="18" charset="0"/>
              </a:rPr>
              <a:t>August - September</a:t>
            </a:r>
            <a:endParaRPr lang="en-US" sz="1200" i="1" dirty="0">
              <a:solidFill>
                <a:schemeClr val="tx1">
                  <a:lumMod val="50000"/>
                  <a:lumOff val="50000"/>
                </a:schemeClr>
              </a:solidFill>
              <a:latin typeface="Georgia" pitchFamily="18" charset="0"/>
            </a:endParaRPr>
          </a:p>
        </p:txBody>
      </p:sp>
      <p:grpSp>
        <p:nvGrpSpPr>
          <p:cNvPr id="9" name="Group 62"/>
          <p:cNvGrpSpPr/>
          <p:nvPr/>
        </p:nvGrpSpPr>
        <p:grpSpPr>
          <a:xfrm>
            <a:off x="2133600" y="1200150"/>
            <a:ext cx="4343400" cy="3257550"/>
            <a:chOff x="2057400" y="1676400"/>
            <a:chExt cx="4343400" cy="4343400"/>
          </a:xfrm>
        </p:grpSpPr>
        <p:grpSp>
          <p:nvGrpSpPr>
            <p:cNvPr id="10" name="Group 54"/>
            <p:cNvGrpSpPr/>
            <p:nvPr/>
          </p:nvGrpSpPr>
          <p:grpSpPr>
            <a:xfrm>
              <a:off x="2667000" y="1676400"/>
              <a:ext cx="3733800" cy="4343400"/>
              <a:chOff x="685800" y="1752600"/>
              <a:chExt cx="3733800" cy="4343400"/>
            </a:xfrm>
          </p:grpSpPr>
          <p:grpSp>
            <p:nvGrpSpPr>
              <p:cNvPr id="13" name="Group 5"/>
              <p:cNvGrpSpPr>
                <a:grpSpLocks/>
              </p:cNvGrpSpPr>
              <p:nvPr/>
            </p:nvGrpSpPr>
            <p:grpSpPr bwMode="auto">
              <a:xfrm>
                <a:off x="685800" y="1752600"/>
                <a:ext cx="3200400" cy="293688"/>
                <a:chOff x="144" y="1104"/>
                <a:chExt cx="2016" cy="192"/>
              </a:xfrm>
            </p:grpSpPr>
            <p:sp>
              <p:nvSpPr>
                <p:cNvPr id="43" name="Rectangle 6"/>
                <p:cNvSpPr>
                  <a:spLocks noChangeArrowheads="1"/>
                </p:cNvSpPr>
                <p:nvPr/>
              </p:nvSpPr>
              <p:spPr bwMode="auto">
                <a:xfrm>
                  <a:off x="144" y="1104"/>
                  <a:ext cx="240" cy="192"/>
                </a:xfrm>
                <a:prstGeom prst="rect">
                  <a:avLst/>
                </a:prstGeom>
                <a:solidFill>
                  <a:srgbClr val="FF0000"/>
                </a:solidFill>
                <a:ln w="9525">
                  <a:solidFill>
                    <a:schemeClr val="bg1"/>
                  </a:solidFill>
                  <a:miter lim="800000"/>
                  <a:headEnd/>
                  <a:tailEnd/>
                </a:ln>
              </p:spPr>
              <p:txBody>
                <a:bodyPr wrap="none" anchor="ctr"/>
                <a:lstStyle/>
                <a:p>
                  <a:pPr algn="ctr"/>
                  <a:r>
                    <a:rPr lang="en-US" sz="1400" b="1" dirty="0">
                      <a:solidFill>
                        <a:schemeClr val="bg1"/>
                      </a:solidFill>
                      <a:latin typeface="Arial Narrow" pitchFamily="34" charset="0"/>
                    </a:rPr>
                    <a:t>UU</a:t>
                  </a:r>
                </a:p>
              </p:txBody>
            </p:sp>
            <p:sp>
              <p:nvSpPr>
                <p:cNvPr id="44" name="Rectangle 7"/>
                <p:cNvSpPr>
                  <a:spLocks noChangeArrowheads="1"/>
                </p:cNvSpPr>
                <p:nvPr/>
              </p:nvSpPr>
              <p:spPr bwMode="auto">
                <a:xfrm>
                  <a:off x="384" y="1104"/>
                  <a:ext cx="240" cy="192"/>
                </a:xfrm>
                <a:prstGeom prst="rect">
                  <a:avLst/>
                </a:prstGeom>
                <a:solidFill>
                  <a:srgbClr val="000099"/>
                </a:solidFill>
                <a:ln w="9525">
                  <a:solidFill>
                    <a:schemeClr val="bg1"/>
                  </a:solidFill>
                  <a:miter lim="800000"/>
                  <a:headEnd/>
                  <a:tailEnd/>
                </a:ln>
              </p:spPr>
              <p:txBody>
                <a:bodyPr wrap="none" anchor="ctr"/>
                <a:lstStyle/>
                <a:p>
                  <a:pPr algn="ctr"/>
                  <a:r>
                    <a:rPr lang="en-US" sz="1400" b="1" dirty="0">
                      <a:solidFill>
                        <a:schemeClr val="bg1"/>
                      </a:solidFill>
                      <a:latin typeface="Arial Narrow" pitchFamily="34" charset="0"/>
                    </a:rPr>
                    <a:t>USU</a:t>
                  </a:r>
                </a:p>
              </p:txBody>
            </p:sp>
            <p:sp>
              <p:nvSpPr>
                <p:cNvPr id="45" name="Rectangle 8"/>
                <p:cNvSpPr>
                  <a:spLocks noChangeArrowheads="1"/>
                </p:cNvSpPr>
                <p:nvPr/>
              </p:nvSpPr>
              <p:spPr bwMode="auto">
                <a:xfrm>
                  <a:off x="624" y="1104"/>
                  <a:ext cx="240" cy="192"/>
                </a:xfrm>
                <a:prstGeom prst="rect">
                  <a:avLst/>
                </a:prstGeom>
                <a:solidFill>
                  <a:srgbClr val="9900CC"/>
                </a:solidFill>
                <a:ln w="9525">
                  <a:solidFill>
                    <a:schemeClr val="bg1"/>
                  </a:solidFill>
                  <a:miter lim="800000"/>
                  <a:headEnd/>
                  <a:tailEnd/>
                </a:ln>
              </p:spPr>
              <p:txBody>
                <a:bodyPr wrap="none" anchor="ctr"/>
                <a:lstStyle/>
                <a:p>
                  <a:pPr algn="ctr"/>
                  <a:r>
                    <a:rPr lang="en-US" sz="1400" b="1" dirty="0">
                      <a:solidFill>
                        <a:schemeClr val="bg1"/>
                      </a:solidFill>
                      <a:latin typeface="Arial Narrow" pitchFamily="34" charset="0"/>
                    </a:rPr>
                    <a:t>WSU</a:t>
                  </a:r>
                </a:p>
              </p:txBody>
            </p:sp>
            <p:sp>
              <p:nvSpPr>
                <p:cNvPr id="46" name="Rectangle 9"/>
                <p:cNvSpPr>
                  <a:spLocks noChangeArrowheads="1"/>
                </p:cNvSpPr>
                <p:nvPr/>
              </p:nvSpPr>
              <p:spPr bwMode="auto">
                <a:xfrm>
                  <a:off x="864" y="1104"/>
                  <a:ext cx="240" cy="192"/>
                </a:xfrm>
                <a:prstGeom prst="rect">
                  <a:avLst/>
                </a:prstGeom>
                <a:solidFill>
                  <a:srgbClr val="FF0000"/>
                </a:solidFill>
                <a:ln w="9525">
                  <a:solidFill>
                    <a:schemeClr val="bg1"/>
                  </a:solidFill>
                  <a:miter lim="800000"/>
                  <a:headEnd/>
                  <a:tailEnd/>
                </a:ln>
              </p:spPr>
              <p:txBody>
                <a:bodyPr wrap="none" anchor="ctr"/>
                <a:lstStyle/>
                <a:p>
                  <a:pPr algn="ctr"/>
                  <a:r>
                    <a:rPr lang="en-US" sz="1400" b="1" dirty="0">
                      <a:latin typeface="Arial Narrow" pitchFamily="34" charset="0"/>
                    </a:rPr>
                    <a:t>SUU</a:t>
                  </a:r>
                </a:p>
              </p:txBody>
            </p:sp>
            <p:sp>
              <p:nvSpPr>
                <p:cNvPr id="47" name="Rectangle 10"/>
                <p:cNvSpPr>
                  <a:spLocks noChangeArrowheads="1"/>
                </p:cNvSpPr>
                <p:nvPr/>
              </p:nvSpPr>
              <p:spPr bwMode="auto">
                <a:xfrm>
                  <a:off x="1104" y="1104"/>
                  <a:ext cx="240" cy="192"/>
                </a:xfrm>
                <a:prstGeom prst="rect">
                  <a:avLst/>
                </a:prstGeom>
                <a:solidFill>
                  <a:srgbClr val="0000CC"/>
                </a:solidFill>
                <a:ln w="9525">
                  <a:solidFill>
                    <a:schemeClr val="bg1"/>
                  </a:solidFill>
                  <a:miter lim="800000"/>
                  <a:headEnd/>
                  <a:tailEnd/>
                </a:ln>
              </p:spPr>
              <p:txBody>
                <a:bodyPr wrap="none" anchor="ctr"/>
                <a:lstStyle/>
                <a:p>
                  <a:pPr algn="ctr"/>
                  <a:r>
                    <a:rPr lang="en-US" sz="1400" b="1" dirty="0">
                      <a:solidFill>
                        <a:schemeClr val="bg1"/>
                      </a:solidFill>
                      <a:latin typeface="Arial Narrow" pitchFamily="34" charset="0"/>
                    </a:rPr>
                    <a:t>SC</a:t>
                  </a:r>
                </a:p>
              </p:txBody>
            </p:sp>
            <p:sp>
              <p:nvSpPr>
                <p:cNvPr id="48" name="Rectangle 11"/>
                <p:cNvSpPr>
                  <a:spLocks noChangeArrowheads="1"/>
                </p:cNvSpPr>
                <p:nvPr/>
              </p:nvSpPr>
              <p:spPr bwMode="auto">
                <a:xfrm>
                  <a:off x="1344" y="1104"/>
                  <a:ext cx="240" cy="192"/>
                </a:xfrm>
                <a:prstGeom prst="rect">
                  <a:avLst/>
                </a:prstGeom>
                <a:solidFill>
                  <a:srgbClr val="FF0000"/>
                </a:solidFill>
                <a:ln w="9525">
                  <a:solidFill>
                    <a:schemeClr val="bg1"/>
                  </a:solidFill>
                  <a:miter lim="800000"/>
                  <a:headEnd/>
                  <a:tailEnd/>
                </a:ln>
              </p:spPr>
              <p:txBody>
                <a:bodyPr wrap="none" anchor="ctr"/>
                <a:lstStyle/>
                <a:p>
                  <a:pPr algn="ctr"/>
                  <a:r>
                    <a:rPr lang="en-US" sz="1400" b="1" dirty="0">
                      <a:solidFill>
                        <a:schemeClr val="bg1"/>
                      </a:solidFill>
                      <a:latin typeface="Arial Narrow" pitchFamily="34" charset="0"/>
                    </a:rPr>
                    <a:t>DSC</a:t>
                  </a:r>
                </a:p>
              </p:txBody>
            </p:sp>
            <p:sp>
              <p:nvSpPr>
                <p:cNvPr id="49" name="Rectangle 13"/>
                <p:cNvSpPr>
                  <a:spLocks noChangeArrowheads="1"/>
                </p:cNvSpPr>
                <p:nvPr/>
              </p:nvSpPr>
              <p:spPr bwMode="auto">
                <a:xfrm>
                  <a:off x="1584" y="1104"/>
                  <a:ext cx="288" cy="192"/>
                </a:xfrm>
                <a:prstGeom prst="rect">
                  <a:avLst/>
                </a:prstGeom>
                <a:solidFill>
                  <a:srgbClr val="00CC00"/>
                </a:solidFill>
                <a:ln w="9525">
                  <a:solidFill>
                    <a:schemeClr val="bg1"/>
                  </a:solidFill>
                  <a:miter lim="800000"/>
                  <a:headEnd/>
                  <a:tailEnd/>
                </a:ln>
              </p:spPr>
              <p:txBody>
                <a:bodyPr wrap="none" anchor="ctr"/>
                <a:lstStyle/>
                <a:p>
                  <a:pPr algn="ctr"/>
                  <a:r>
                    <a:rPr lang="en-US" sz="1400" b="1" dirty="0" smtClean="0">
                      <a:solidFill>
                        <a:schemeClr val="bg1"/>
                      </a:solidFill>
                      <a:latin typeface="Arial Narrow" pitchFamily="34" charset="0"/>
                    </a:rPr>
                    <a:t>UVU</a:t>
                  </a:r>
                  <a:endParaRPr lang="en-US" sz="1400" b="1" dirty="0">
                    <a:solidFill>
                      <a:schemeClr val="bg1"/>
                    </a:solidFill>
                    <a:latin typeface="Arial Narrow" pitchFamily="34" charset="0"/>
                  </a:endParaRPr>
                </a:p>
              </p:txBody>
            </p:sp>
            <p:sp>
              <p:nvSpPr>
                <p:cNvPr id="50" name="Rectangle 14"/>
                <p:cNvSpPr>
                  <a:spLocks noChangeArrowheads="1"/>
                </p:cNvSpPr>
                <p:nvPr/>
              </p:nvSpPr>
              <p:spPr bwMode="auto">
                <a:xfrm>
                  <a:off x="1872" y="1104"/>
                  <a:ext cx="288" cy="192"/>
                </a:xfrm>
                <a:prstGeom prst="rect">
                  <a:avLst/>
                </a:prstGeom>
                <a:solidFill>
                  <a:srgbClr val="0000CC"/>
                </a:solidFill>
                <a:ln w="9525">
                  <a:solidFill>
                    <a:schemeClr val="bg1"/>
                  </a:solidFill>
                  <a:miter lim="800000"/>
                  <a:headEnd/>
                  <a:tailEnd/>
                </a:ln>
              </p:spPr>
              <p:txBody>
                <a:bodyPr wrap="none" anchor="ctr"/>
                <a:lstStyle/>
                <a:p>
                  <a:pPr algn="ctr"/>
                  <a:r>
                    <a:rPr lang="en-US" sz="1400" b="1" dirty="0">
                      <a:solidFill>
                        <a:srgbClr val="FFFF00"/>
                      </a:solidFill>
                      <a:latin typeface="Arial Narrow" pitchFamily="34" charset="0"/>
                    </a:rPr>
                    <a:t>SLCC</a:t>
                  </a:r>
                </a:p>
              </p:txBody>
            </p:sp>
          </p:grpSp>
          <p:sp>
            <p:nvSpPr>
              <p:cNvPr id="14" name="Rectangle 15"/>
              <p:cNvSpPr>
                <a:spLocks noChangeArrowheads="1"/>
              </p:cNvSpPr>
              <p:nvPr/>
            </p:nvSpPr>
            <p:spPr bwMode="auto">
              <a:xfrm>
                <a:off x="990600" y="2857500"/>
                <a:ext cx="609600" cy="366713"/>
              </a:xfrm>
              <a:prstGeom prst="rect">
                <a:avLst/>
              </a:prstGeom>
              <a:solidFill>
                <a:schemeClr val="bg2"/>
              </a:solidFill>
              <a:ln w="9525">
                <a:solidFill>
                  <a:schemeClr val="bg1"/>
                </a:solidFill>
                <a:miter lim="800000"/>
                <a:headEnd/>
                <a:tailEnd/>
              </a:ln>
            </p:spPr>
            <p:txBody>
              <a:bodyPr wrap="none" anchor="ctr"/>
              <a:lstStyle/>
              <a:p>
                <a:pPr algn="ctr"/>
                <a:r>
                  <a:rPr lang="en-US" sz="1400" b="1" dirty="0">
                    <a:solidFill>
                      <a:schemeClr val="tx2"/>
                    </a:solidFill>
                    <a:latin typeface="Arial Narrow" pitchFamily="34" charset="0"/>
                  </a:rPr>
                  <a:t>OCHE</a:t>
                </a:r>
              </a:p>
            </p:txBody>
          </p:sp>
          <p:sp>
            <p:nvSpPr>
              <p:cNvPr id="15" name="Rectangle 16"/>
              <p:cNvSpPr>
                <a:spLocks noChangeArrowheads="1"/>
              </p:cNvSpPr>
              <p:nvPr/>
            </p:nvSpPr>
            <p:spPr bwMode="auto">
              <a:xfrm>
                <a:off x="2057400" y="3078163"/>
                <a:ext cx="914400" cy="809625"/>
              </a:xfrm>
              <a:prstGeom prst="rect">
                <a:avLst/>
              </a:prstGeom>
              <a:solidFill>
                <a:schemeClr val="bg2"/>
              </a:solidFill>
              <a:ln w="9525">
                <a:solidFill>
                  <a:schemeClr val="bg1"/>
                </a:solidFill>
                <a:miter lim="800000"/>
                <a:headEnd/>
                <a:tailEnd/>
              </a:ln>
            </p:spPr>
            <p:txBody>
              <a:bodyPr wrap="none" anchor="ctr"/>
              <a:lstStyle/>
              <a:p>
                <a:pPr algn="ctr"/>
                <a:r>
                  <a:rPr lang="en-US" sz="1400" b="1" dirty="0">
                    <a:solidFill>
                      <a:schemeClr val="tx2"/>
                    </a:solidFill>
                    <a:latin typeface="Arial Narrow" pitchFamily="34" charset="0"/>
                  </a:rPr>
                  <a:t>Board </a:t>
                </a:r>
              </a:p>
              <a:p>
                <a:pPr algn="ctr"/>
                <a:r>
                  <a:rPr lang="en-US" sz="1400" b="1" dirty="0">
                    <a:solidFill>
                      <a:schemeClr val="tx2"/>
                    </a:solidFill>
                    <a:latin typeface="Arial Narrow" pitchFamily="34" charset="0"/>
                  </a:rPr>
                  <a:t>of</a:t>
                </a:r>
              </a:p>
              <a:p>
                <a:pPr algn="ctr"/>
                <a:r>
                  <a:rPr lang="en-US" sz="1400" b="1" dirty="0">
                    <a:solidFill>
                      <a:schemeClr val="tx2"/>
                    </a:solidFill>
                    <a:latin typeface="Arial Narrow" pitchFamily="34" charset="0"/>
                  </a:rPr>
                  <a:t> Regents</a:t>
                </a:r>
              </a:p>
            </p:txBody>
          </p:sp>
          <p:grpSp>
            <p:nvGrpSpPr>
              <p:cNvPr id="16" name="Group 17"/>
              <p:cNvGrpSpPr>
                <a:grpSpLocks/>
              </p:cNvGrpSpPr>
              <p:nvPr/>
            </p:nvGrpSpPr>
            <p:grpSpPr bwMode="auto">
              <a:xfrm>
                <a:off x="876300" y="2046288"/>
                <a:ext cx="2781300" cy="811212"/>
                <a:chOff x="264" y="1296"/>
                <a:chExt cx="1752" cy="528"/>
              </a:xfrm>
            </p:grpSpPr>
            <p:cxnSp>
              <p:nvCxnSpPr>
                <p:cNvPr id="35" name="AutoShape 18"/>
                <p:cNvCxnSpPr>
                  <a:cxnSpLocks noChangeShapeType="1"/>
                  <a:stCxn id="43" idx="2"/>
                  <a:endCxn id="14" idx="0"/>
                </p:cNvCxnSpPr>
                <p:nvPr/>
              </p:nvCxnSpPr>
              <p:spPr bwMode="auto">
                <a:xfrm rot="16200000" flipH="1">
                  <a:off x="132" y="1428"/>
                  <a:ext cx="528" cy="264"/>
                </a:xfrm>
                <a:prstGeom prst="curvedConnector3">
                  <a:avLst>
                    <a:gd name="adj1" fmla="val 50000"/>
                  </a:avLst>
                </a:prstGeom>
                <a:noFill/>
                <a:ln w="9525">
                  <a:solidFill>
                    <a:schemeClr val="tx1"/>
                  </a:solidFill>
                  <a:round/>
                  <a:headEnd/>
                  <a:tailEnd type="triangle" w="med" len="med"/>
                </a:ln>
              </p:spPr>
            </p:cxnSp>
            <p:cxnSp>
              <p:nvCxnSpPr>
                <p:cNvPr id="36" name="AutoShape 19"/>
                <p:cNvCxnSpPr>
                  <a:cxnSpLocks noChangeShapeType="1"/>
                  <a:stCxn id="44" idx="2"/>
                  <a:endCxn id="14" idx="0"/>
                </p:cNvCxnSpPr>
                <p:nvPr/>
              </p:nvCxnSpPr>
              <p:spPr bwMode="auto">
                <a:xfrm rot="16200000" flipH="1">
                  <a:off x="252" y="1548"/>
                  <a:ext cx="528" cy="24"/>
                </a:xfrm>
                <a:prstGeom prst="curvedConnector3">
                  <a:avLst>
                    <a:gd name="adj1" fmla="val 50000"/>
                  </a:avLst>
                </a:prstGeom>
                <a:noFill/>
                <a:ln w="9525">
                  <a:solidFill>
                    <a:schemeClr val="tx1"/>
                  </a:solidFill>
                  <a:round/>
                  <a:headEnd/>
                  <a:tailEnd type="triangle" w="med" len="med"/>
                </a:ln>
              </p:spPr>
            </p:cxnSp>
            <p:cxnSp>
              <p:nvCxnSpPr>
                <p:cNvPr id="37" name="AutoShape 20"/>
                <p:cNvCxnSpPr>
                  <a:cxnSpLocks noChangeShapeType="1"/>
                  <a:stCxn id="45" idx="2"/>
                  <a:endCxn id="14" idx="0"/>
                </p:cNvCxnSpPr>
                <p:nvPr/>
              </p:nvCxnSpPr>
              <p:spPr bwMode="auto">
                <a:xfrm rot="5400000">
                  <a:off x="372" y="1452"/>
                  <a:ext cx="528" cy="216"/>
                </a:xfrm>
                <a:prstGeom prst="curvedConnector3">
                  <a:avLst>
                    <a:gd name="adj1" fmla="val 50000"/>
                  </a:avLst>
                </a:prstGeom>
                <a:noFill/>
                <a:ln w="9525">
                  <a:solidFill>
                    <a:schemeClr val="tx1"/>
                  </a:solidFill>
                  <a:round/>
                  <a:headEnd/>
                  <a:tailEnd type="triangle" w="med" len="med"/>
                </a:ln>
              </p:spPr>
            </p:cxnSp>
            <p:cxnSp>
              <p:nvCxnSpPr>
                <p:cNvPr id="38" name="AutoShape 21"/>
                <p:cNvCxnSpPr>
                  <a:cxnSpLocks noChangeShapeType="1"/>
                  <a:stCxn id="46" idx="2"/>
                  <a:endCxn id="14" idx="0"/>
                </p:cNvCxnSpPr>
                <p:nvPr/>
              </p:nvCxnSpPr>
              <p:spPr bwMode="auto">
                <a:xfrm rot="5400000">
                  <a:off x="492" y="1332"/>
                  <a:ext cx="528" cy="456"/>
                </a:xfrm>
                <a:prstGeom prst="curvedConnector3">
                  <a:avLst>
                    <a:gd name="adj1" fmla="val 50000"/>
                  </a:avLst>
                </a:prstGeom>
                <a:noFill/>
                <a:ln w="9525">
                  <a:solidFill>
                    <a:schemeClr val="tx1"/>
                  </a:solidFill>
                  <a:round/>
                  <a:headEnd/>
                  <a:tailEnd type="triangle" w="med" len="med"/>
                </a:ln>
              </p:spPr>
            </p:cxnSp>
            <p:cxnSp>
              <p:nvCxnSpPr>
                <p:cNvPr id="39" name="AutoShape 22"/>
                <p:cNvCxnSpPr>
                  <a:cxnSpLocks noChangeShapeType="1"/>
                  <a:stCxn id="47" idx="2"/>
                  <a:endCxn id="14" idx="0"/>
                </p:cNvCxnSpPr>
                <p:nvPr/>
              </p:nvCxnSpPr>
              <p:spPr bwMode="auto">
                <a:xfrm rot="5400000">
                  <a:off x="612" y="1212"/>
                  <a:ext cx="528" cy="696"/>
                </a:xfrm>
                <a:prstGeom prst="curvedConnector3">
                  <a:avLst>
                    <a:gd name="adj1" fmla="val 50000"/>
                  </a:avLst>
                </a:prstGeom>
                <a:noFill/>
                <a:ln w="9525">
                  <a:solidFill>
                    <a:schemeClr val="tx1"/>
                  </a:solidFill>
                  <a:round/>
                  <a:headEnd/>
                  <a:tailEnd type="triangle" w="med" len="med"/>
                </a:ln>
              </p:spPr>
            </p:cxnSp>
            <p:cxnSp>
              <p:nvCxnSpPr>
                <p:cNvPr id="40" name="AutoShape 23"/>
                <p:cNvCxnSpPr>
                  <a:cxnSpLocks noChangeShapeType="1"/>
                  <a:stCxn id="48" idx="2"/>
                  <a:endCxn id="14" idx="0"/>
                </p:cNvCxnSpPr>
                <p:nvPr/>
              </p:nvCxnSpPr>
              <p:spPr bwMode="auto">
                <a:xfrm rot="5400000">
                  <a:off x="732" y="1092"/>
                  <a:ext cx="528" cy="936"/>
                </a:xfrm>
                <a:prstGeom prst="curvedConnector3">
                  <a:avLst>
                    <a:gd name="adj1" fmla="val 50000"/>
                  </a:avLst>
                </a:prstGeom>
                <a:noFill/>
                <a:ln w="9525">
                  <a:solidFill>
                    <a:schemeClr val="tx1"/>
                  </a:solidFill>
                  <a:round/>
                  <a:headEnd/>
                  <a:tailEnd type="triangle" w="med" len="med"/>
                </a:ln>
              </p:spPr>
            </p:cxnSp>
            <p:cxnSp>
              <p:nvCxnSpPr>
                <p:cNvPr id="41" name="AutoShape 25"/>
                <p:cNvCxnSpPr>
                  <a:cxnSpLocks noChangeShapeType="1"/>
                  <a:stCxn id="49" idx="2"/>
                  <a:endCxn id="14" idx="0"/>
                </p:cNvCxnSpPr>
                <p:nvPr/>
              </p:nvCxnSpPr>
              <p:spPr bwMode="auto">
                <a:xfrm rot="5400000">
                  <a:off x="864" y="960"/>
                  <a:ext cx="528" cy="1200"/>
                </a:xfrm>
                <a:prstGeom prst="curvedConnector3">
                  <a:avLst>
                    <a:gd name="adj1" fmla="val 50000"/>
                  </a:avLst>
                </a:prstGeom>
                <a:noFill/>
                <a:ln w="9525">
                  <a:solidFill>
                    <a:schemeClr val="tx1"/>
                  </a:solidFill>
                  <a:round/>
                  <a:headEnd/>
                  <a:tailEnd type="triangle" w="med" len="med"/>
                </a:ln>
              </p:spPr>
            </p:cxnSp>
            <p:cxnSp>
              <p:nvCxnSpPr>
                <p:cNvPr id="42" name="AutoShape 26"/>
                <p:cNvCxnSpPr>
                  <a:cxnSpLocks noChangeShapeType="1"/>
                  <a:stCxn id="50" idx="2"/>
                  <a:endCxn id="14" idx="0"/>
                </p:cNvCxnSpPr>
                <p:nvPr/>
              </p:nvCxnSpPr>
              <p:spPr bwMode="auto">
                <a:xfrm rot="5400000">
                  <a:off x="1008" y="816"/>
                  <a:ext cx="528" cy="1488"/>
                </a:xfrm>
                <a:prstGeom prst="curvedConnector3">
                  <a:avLst>
                    <a:gd name="adj1" fmla="val 50000"/>
                  </a:avLst>
                </a:prstGeom>
                <a:noFill/>
                <a:ln w="9525">
                  <a:solidFill>
                    <a:schemeClr val="tx1"/>
                  </a:solidFill>
                  <a:round/>
                  <a:headEnd/>
                  <a:tailEnd type="triangle" w="med" len="med"/>
                </a:ln>
              </p:spPr>
            </p:cxnSp>
          </p:grpSp>
          <p:cxnSp>
            <p:nvCxnSpPr>
              <p:cNvPr id="17" name="AutoShape 27"/>
              <p:cNvCxnSpPr>
                <a:cxnSpLocks noChangeShapeType="1"/>
                <a:stCxn id="14" idx="3"/>
                <a:endCxn id="15" idx="1"/>
              </p:cNvCxnSpPr>
              <p:nvPr/>
            </p:nvCxnSpPr>
            <p:spPr bwMode="auto">
              <a:xfrm>
                <a:off x="1600200" y="3041650"/>
                <a:ext cx="457200" cy="441325"/>
              </a:xfrm>
              <a:prstGeom prst="curvedConnector3">
                <a:avLst>
                  <a:gd name="adj1" fmla="val 50000"/>
                </a:avLst>
              </a:prstGeom>
              <a:noFill/>
              <a:ln w="38100">
                <a:solidFill>
                  <a:schemeClr val="tx1"/>
                </a:solidFill>
                <a:round/>
                <a:headEnd/>
                <a:tailEnd type="triangle" w="med" len="med"/>
              </a:ln>
            </p:spPr>
          </p:cxnSp>
          <p:grpSp>
            <p:nvGrpSpPr>
              <p:cNvPr id="18" name="Group 28"/>
              <p:cNvGrpSpPr>
                <a:grpSpLocks/>
              </p:cNvGrpSpPr>
              <p:nvPr/>
            </p:nvGrpSpPr>
            <p:grpSpPr bwMode="auto">
              <a:xfrm>
                <a:off x="876300" y="2046288"/>
                <a:ext cx="2781300" cy="1031875"/>
                <a:chOff x="264" y="1296"/>
                <a:chExt cx="1752" cy="672"/>
              </a:xfrm>
            </p:grpSpPr>
            <p:cxnSp>
              <p:nvCxnSpPr>
                <p:cNvPr id="27" name="AutoShape 29"/>
                <p:cNvCxnSpPr>
                  <a:cxnSpLocks noChangeShapeType="1"/>
                  <a:stCxn id="43" idx="2"/>
                  <a:endCxn id="15" idx="0"/>
                </p:cNvCxnSpPr>
                <p:nvPr/>
              </p:nvCxnSpPr>
              <p:spPr bwMode="auto">
                <a:xfrm rot="16200000" flipH="1">
                  <a:off x="444" y="1116"/>
                  <a:ext cx="672" cy="1032"/>
                </a:xfrm>
                <a:prstGeom prst="curvedConnector3">
                  <a:avLst>
                    <a:gd name="adj1" fmla="val 50000"/>
                  </a:avLst>
                </a:prstGeom>
                <a:noFill/>
                <a:ln w="9525">
                  <a:solidFill>
                    <a:schemeClr val="tx1"/>
                  </a:solidFill>
                  <a:round/>
                  <a:headEnd/>
                  <a:tailEnd type="triangle" w="med" len="med"/>
                </a:ln>
              </p:spPr>
            </p:cxnSp>
            <p:cxnSp>
              <p:nvCxnSpPr>
                <p:cNvPr id="28" name="AutoShape 30"/>
                <p:cNvCxnSpPr>
                  <a:cxnSpLocks noChangeShapeType="1"/>
                  <a:stCxn id="44" idx="2"/>
                  <a:endCxn id="15" idx="0"/>
                </p:cNvCxnSpPr>
                <p:nvPr/>
              </p:nvCxnSpPr>
              <p:spPr bwMode="auto">
                <a:xfrm rot="16200000" flipH="1">
                  <a:off x="564" y="1236"/>
                  <a:ext cx="672" cy="792"/>
                </a:xfrm>
                <a:prstGeom prst="curvedConnector3">
                  <a:avLst>
                    <a:gd name="adj1" fmla="val 50000"/>
                  </a:avLst>
                </a:prstGeom>
                <a:noFill/>
                <a:ln w="9525">
                  <a:solidFill>
                    <a:schemeClr val="tx1"/>
                  </a:solidFill>
                  <a:round/>
                  <a:headEnd/>
                  <a:tailEnd type="triangle" w="med" len="med"/>
                </a:ln>
              </p:spPr>
            </p:cxnSp>
            <p:cxnSp>
              <p:nvCxnSpPr>
                <p:cNvPr id="29" name="AutoShape 31"/>
                <p:cNvCxnSpPr>
                  <a:cxnSpLocks noChangeShapeType="1"/>
                  <a:stCxn id="45" idx="2"/>
                  <a:endCxn id="15" idx="0"/>
                </p:cNvCxnSpPr>
                <p:nvPr/>
              </p:nvCxnSpPr>
              <p:spPr bwMode="auto">
                <a:xfrm rot="16200000" flipH="1">
                  <a:off x="684" y="1356"/>
                  <a:ext cx="672" cy="552"/>
                </a:xfrm>
                <a:prstGeom prst="curvedConnector3">
                  <a:avLst>
                    <a:gd name="adj1" fmla="val 50000"/>
                  </a:avLst>
                </a:prstGeom>
                <a:noFill/>
                <a:ln w="9525">
                  <a:solidFill>
                    <a:schemeClr val="tx1"/>
                  </a:solidFill>
                  <a:round/>
                  <a:headEnd/>
                  <a:tailEnd type="triangle" w="med" len="med"/>
                </a:ln>
              </p:spPr>
            </p:cxnSp>
            <p:cxnSp>
              <p:nvCxnSpPr>
                <p:cNvPr id="30" name="AutoShape 32"/>
                <p:cNvCxnSpPr>
                  <a:cxnSpLocks noChangeShapeType="1"/>
                  <a:stCxn id="46" idx="2"/>
                  <a:endCxn id="15" idx="0"/>
                </p:cNvCxnSpPr>
                <p:nvPr/>
              </p:nvCxnSpPr>
              <p:spPr bwMode="auto">
                <a:xfrm rot="16200000" flipH="1">
                  <a:off x="804" y="1476"/>
                  <a:ext cx="672" cy="312"/>
                </a:xfrm>
                <a:prstGeom prst="curvedConnector3">
                  <a:avLst>
                    <a:gd name="adj1" fmla="val 50000"/>
                  </a:avLst>
                </a:prstGeom>
                <a:noFill/>
                <a:ln w="9525">
                  <a:solidFill>
                    <a:schemeClr val="tx1"/>
                  </a:solidFill>
                  <a:round/>
                  <a:headEnd/>
                  <a:tailEnd type="triangle" w="med" len="med"/>
                </a:ln>
              </p:spPr>
            </p:cxnSp>
            <p:cxnSp>
              <p:nvCxnSpPr>
                <p:cNvPr id="31" name="AutoShape 33"/>
                <p:cNvCxnSpPr>
                  <a:cxnSpLocks noChangeShapeType="1"/>
                  <a:stCxn id="47" idx="2"/>
                  <a:endCxn id="15" idx="0"/>
                </p:cNvCxnSpPr>
                <p:nvPr/>
              </p:nvCxnSpPr>
              <p:spPr bwMode="auto">
                <a:xfrm rot="16200000" flipH="1">
                  <a:off x="924" y="1596"/>
                  <a:ext cx="672" cy="72"/>
                </a:xfrm>
                <a:prstGeom prst="curvedConnector3">
                  <a:avLst>
                    <a:gd name="adj1" fmla="val 50000"/>
                  </a:avLst>
                </a:prstGeom>
                <a:noFill/>
                <a:ln w="9525">
                  <a:solidFill>
                    <a:schemeClr val="tx1"/>
                  </a:solidFill>
                  <a:round/>
                  <a:headEnd/>
                  <a:tailEnd type="triangle" w="med" len="med"/>
                </a:ln>
              </p:spPr>
            </p:cxnSp>
            <p:cxnSp>
              <p:nvCxnSpPr>
                <p:cNvPr id="32" name="AutoShape 34"/>
                <p:cNvCxnSpPr>
                  <a:cxnSpLocks noChangeShapeType="1"/>
                  <a:stCxn id="48" idx="2"/>
                  <a:endCxn id="15" idx="0"/>
                </p:cNvCxnSpPr>
                <p:nvPr/>
              </p:nvCxnSpPr>
              <p:spPr bwMode="auto">
                <a:xfrm rot="5400000">
                  <a:off x="1044" y="1548"/>
                  <a:ext cx="672" cy="168"/>
                </a:xfrm>
                <a:prstGeom prst="curvedConnector3">
                  <a:avLst>
                    <a:gd name="adj1" fmla="val 50000"/>
                  </a:avLst>
                </a:prstGeom>
                <a:noFill/>
                <a:ln w="9525">
                  <a:solidFill>
                    <a:schemeClr val="tx1"/>
                  </a:solidFill>
                  <a:round/>
                  <a:headEnd/>
                  <a:tailEnd type="triangle" w="med" len="med"/>
                </a:ln>
              </p:spPr>
            </p:cxnSp>
            <p:cxnSp>
              <p:nvCxnSpPr>
                <p:cNvPr id="33" name="AutoShape 36"/>
                <p:cNvCxnSpPr>
                  <a:cxnSpLocks noChangeShapeType="1"/>
                  <a:stCxn id="49" idx="2"/>
                  <a:endCxn id="15" idx="0"/>
                </p:cNvCxnSpPr>
                <p:nvPr/>
              </p:nvCxnSpPr>
              <p:spPr bwMode="auto">
                <a:xfrm rot="5400000">
                  <a:off x="1176" y="1416"/>
                  <a:ext cx="672" cy="432"/>
                </a:xfrm>
                <a:prstGeom prst="curvedConnector3">
                  <a:avLst>
                    <a:gd name="adj1" fmla="val 50000"/>
                  </a:avLst>
                </a:prstGeom>
                <a:noFill/>
                <a:ln w="9525">
                  <a:solidFill>
                    <a:schemeClr val="tx1"/>
                  </a:solidFill>
                  <a:round/>
                  <a:headEnd/>
                  <a:tailEnd type="triangle" w="med" len="med"/>
                </a:ln>
              </p:spPr>
            </p:cxnSp>
            <p:cxnSp>
              <p:nvCxnSpPr>
                <p:cNvPr id="34" name="AutoShape 37"/>
                <p:cNvCxnSpPr>
                  <a:cxnSpLocks noChangeShapeType="1"/>
                  <a:stCxn id="50" idx="2"/>
                  <a:endCxn id="15" idx="0"/>
                </p:cNvCxnSpPr>
                <p:nvPr/>
              </p:nvCxnSpPr>
              <p:spPr bwMode="auto">
                <a:xfrm rot="5400000">
                  <a:off x="1320" y="1272"/>
                  <a:ext cx="672" cy="720"/>
                </a:xfrm>
                <a:prstGeom prst="curvedConnector3">
                  <a:avLst>
                    <a:gd name="adj1" fmla="val 50000"/>
                  </a:avLst>
                </a:prstGeom>
                <a:noFill/>
                <a:ln w="9525">
                  <a:solidFill>
                    <a:schemeClr val="tx1"/>
                  </a:solidFill>
                  <a:round/>
                  <a:headEnd/>
                  <a:tailEnd type="triangle" w="med" len="med"/>
                </a:ln>
              </p:spPr>
            </p:cxnSp>
          </p:grpSp>
          <p:sp>
            <p:nvSpPr>
              <p:cNvPr id="19" name="Rectangle 38"/>
              <p:cNvSpPr>
                <a:spLocks noChangeArrowheads="1"/>
              </p:cNvSpPr>
              <p:nvPr/>
            </p:nvSpPr>
            <p:spPr bwMode="auto">
              <a:xfrm>
                <a:off x="3352800" y="4181475"/>
                <a:ext cx="1066800" cy="809625"/>
              </a:xfrm>
              <a:prstGeom prst="rect">
                <a:avLst/>
              </a:prstGeom>
              <a:solidFill>
                <a:srgbClr val="00CC99"/>
              </a:solidFill>
              <a:ln w="9525">
                <a:solidFill>
                  <a:schemeClr val="bg1"/>
                </a:solidFill>
                <a:miter lim="800000"/>
                <a:headEnd/>
                <a:tailEnd/>
              </a:ln>
            </p:spPr>
            <p:txBody>
              <a:bodyPr wrap="none" anchor="ctr"/>
              <a:lstStyle/>
              <a:p>
                <a:pPr algn="ctr"/>
                <a:r>
                  <a:rPr lang="en-US" sz="1400" b="1" dirty="0">
                    <a:latin typeface="Arial Narrow" pitchFamily="34" charset="0"/>
                  </a:rPr>
                  <a:t>Legislature</a:t>
                </a:r>
              </a:p>
              <a:p>
                <a:pPr algn="ctr"/>
                <a:r>
                  <a:rPr lang="en-US" sz="1000" b="1" i="1" dirty="0">
                    <a:latin typeface="Arial Narrow" pitchFamily="34" charset="0"/>
                  </a:rPr>
                  <a:t>(Legislative</a:t>
                </a:r>
              </a:p>
              <a:p>
                <a:pPr algn="ctr"/>
                <a:r>
                  <a:rPr lang="en-US" sz="1000" b="1" i="1" dirty="0">
                    <a:latin typeface="Arial Narrow" pitchFamily="34" charset="0"/>
                  </a:rPr>
                  <a:t>Fiscal Analyst)</a:t>
                </a:r>
              </a:p>
            </p:txBody>
          </p:sp>
          <p:sp>
            <p:nvSpPr>
              <p:cNvPr id="20" name="Rectangle 39"/>
              <p:cNvSpPr>
                <a:spLocks noChangeArrowheads="1"/>
              </p:cNvSpPr>
              <p:nvPr/>
            </p:nvSpPr>
            <p:spPr bwMode="auto">
              <a:xfrm>
                <a:off x="685800" y="4181475"/>
                <a:ext cx="1143000" cy="809625"/>
              </a:xfrm>
              <a:prstGeom prst="rect">
                <a:avLst/>
              </a:prstGeom>
              <a:solidFill>
                <a:srgbClr val="FF9966"/>
              </a:solidFill>
              <a:ln w="9525">
                <a:solidFill>
                  <a:schemeClr val="bg1"/>
                </a:solidFill>
                <a:miter lim="800000"/>
                <a:headEnd/>
                <a:tailEnd/>
              </a:ln>
            </p:spPr>
            <p:txBody>
              <a:bodyPr wrap="none" anchor="ctr"/>
              <a:lstStyle/>
              <a:p>
                <a:pPr algn="ctr"/>
                <a:r>
                  <a:rPr lang="en-US" sz="1400" b="1" dirty="0">
                    <a:latin typeface="Arial Narrow" pitchFamily="34" charset="0"/>
                  </a:rPr>
                  <a:t>Governor</a:t>
                </a:r>
              </a:p>
              <a:p>
                <a:pPr algn="ctr"/>
                <a:r>
                  <a:rPr lang="en-US" sz="1000" b="1" i="1" dirty="0">
                    <a:latin typeface="Arial Narrow" pitchFamily="34" charset="0"/>
                  </a:rPr>
                  <a:t>(Governor’s Office </a:t>
                </a:r>
              </a:p>
              <a:p>
                <a:pPr algn="ctr"/>
                <a:r>
                  <a:rPr lang="en-US" sz="1000" b="1" i="1" dirty="0">
                    <a:latin typeface="Arial Narrow" pitchFamily="34" charset="0"/>
                  </a:rPr>
                  <a:t>of Planning </a:t>
                </a:r>
              </a:p>
              <a:p>
                <a:pPr algn="ctr"/>
                <a:r>
                  <a:rPr lang="en-US" sz="1000" b="1" i="1" dirty="0">
                    <a:latin typeface="Arial Narrow" pitchFamily="34" charset="0"/>
                  </a:rPr>
                  <a:t>and Budget)</a:t>
                </a:r>
              </a:p>
            </p:txBody>
          </p:sp>
          <p:sp>
            <p:nvSpPr>
              <p:cNvPr id="21" name="Rectangle 40"/>
              <p:cNvSpPr>
                <a:spLocks noChangeArrowheads="1"/>
              </p:cNvSpPr>
              <p:nvPr/>
            </p:nvSpPr>
            <p:spPr bwMode="auto">
              <a:xfrm>
                <a:off x="2362200" y="5286375"/>
                <a:ext cx="1143000" cy="809625"/>
              </a:xfrm>
              <a:prstGeom prst="rect">
                <a:avLst/>
              </a:prstGeom>
              <a:solidFill>
                <a:srgbClr val="00CC99"/>
              </a:solidFill>
              <a:ln w="9525">
                <a:solidFill>
                  <a:schemeClr val="bg1"/>
                </a:solidFill>
                <a:miter lim="800000"/>
                <a:headEnd/>
                <a:tailEnd/>
              </a:ln>
            </p:spPr>
            <p:txBody>
              <a:bodyPr wrap="none" anchor="ctr"/>
              <a:lstStyle/>
              <a:p>
                <a:pPr algn="ctr"/>
                <a:r>
                  <a:rPr lang="en-US" sz="1400" b="1" dirty="0">
                    <a:latin typeface="Arial Narrow" pitchFamily="34" charset="0"/>
                  </a:rPr>
                  <a:t>Executive</a:t>
                </a:r>
              </a:p>
              <a:p>
                <a:pPr algn="ctr"/>
                <a:r>
                  <a:rPr lang="en-US" sz="1400" b="1" dirty="0">
                    <a:latin typeface="Arial Narrow" pitchFamily="34" charset="0"/>
                  </a:rPr>
                  <a:t>Appropriations</a:t>
                </a:r>
              </a:p>
              <a:p>
                <a:pPr algn="ctr"/>
                <a:r>
                  <a:rPr lang="en-US" sz="1400" b="1" dirty="0">
                    <a:latin typeface="Arial Narrow" pitchFamily="34" charset="0"/>
                  </a:rPr>
                  <a:t>Committee</a:t>
                </a:r>
              </a:p>
            </p:txBody>
          </p:sp>
          <p:grpSp>
            <p:nvGrpSpPr>
              <p:cNvPr id="22" name="Group 41"/>
              <p:cNvGrpSpPr>
                <a:grpSpLocks/>
              </p:cNvGrpSpPr>
              <p:nvPr/>
            </p:nvGrpSpPr>
            <p:grpSpPr bwMode="auto">
              <a:xfrm>
                <a:off x="1257300" y="3887788"/>
                <a:ext cx="2628900" cy="293687"/>
                <a:chOff x="504" y="2496"/>
                <a:chExt cx="1656" cy="192"/>
              </a:xfrm>
            </p:grpSpPr>
            <p:cxnSp>
              <p:nvCxnSpPr>
                <p:cNvPr id="25" name="AutoShape 42"/>
                <p:cNvCxnSpPr>
                  <a:cxnSpLocks noChangeShapeType="1"/>
                  <a:stCxn id="15" idx="2"/>
                  <a:endCxn id="20" idx="0"/>
                </p:cNvCxnSpPr>
                <p:nvPr/>
              </p:nvCxnSpPr>
              <p:spPr bwMode="auto">
                <a:xfrm rot="5400000">
                  <a:off x="804" y="2196"/>
                  <a:ext cx="192" cy="792"/>
                </a:xfrm>
                <a:prstGeom prst="curvedConnector3">
                  <a:avLst>
                    <a:gd name="adj1" fmla="val 50000"/>
                  </a:avLst>
                </a:prstGeom>
                <a:noFill/>
                <a:ln w="38100">
                  <a:solidFill>
                    <a:schemeClr val="tx1"/>
                  </a:solidFill>
                  <a:round/>
                  <a:headEnd/>
                  <a:tailEnd type="triangle" w="med" len="med"/>
                </a:ln>
              </p:spPr>
            </p:cxnSp>
            <p:cxnSp>
              <p:nvCxnSpPr>
                <p:cNvPr id="26" name="AutoShape 43"/>
                <p:cNvCxnSpPr>
                  <a:cxnSpLocks noChangeShapeType="1"/>
                  <a:stCxn id="15" idx="2"/>
                  <a:endCxn id="19" idx="0"/>
                </p:cNvCxnSpPr>
                <p:nvPr/>
              </p:nvCxnSpPr>
              <p:spPr bwMode="auto">
                <a:xfrm rot="16200000" flipH="1">
                  <a:off x="1632" y="2160"/>
                  <a:ext cx="192" cy="864"/>
                </a:xfrm>
                <a:prstGeom prst="curvedConnector3">
                  <a:avLst>
                    <a:gd name="adj1" fmla="val 50000"/>
                  </a:avLst>
                </a:prstGeom>
                <a:noFill/>
                <a:ln w="38100">
                  <a:solidFill>
                    <a:schemeClr val="tx1"/>
                  </a:solidFill>
                  <a:round/>
                  <a:headEnd/>
                  <a:tailEnd type="triangle" w="med" len="med"/>
                </a:ln>
              </p:spPr>
            </p:cxnSp>
          </p:grpSp>
          <p:cxnSp>
            <p:nvCxnSpPr>
              <p:cNvPr id="23" name="AutoShape 44"/>
              <p:cNvCxnSpPr>
                <a:cxnSpLocks noChangeShapeType="1"/>
                <a:stCxn id="20" idx="3"/>
                <a:endCxn id="19" idx="1"/>
              </p:cNvCxnSpPr>
              <p:nvPr/>
            </p:nvCxnSpPr>
            <p:spPr bwMode="auto">
              <a:xfrm>
                <a:off x="1828800" y="4586288"/>
                <a:ext cx="1524000" cy="0"/>
              </a:xfrm>
              <a:prstGeom prst="straightConnector1">
                <a:avLst/>
              </a:prstGeom>
              <a:noFill/>
              <a:ln w="38100">
                <a:solidFill>
                  <a:schemeClr val="tx1"/>
                </a:solidFill>
                <a:round/>
                <a:headEnd/>
                <a:tailEnd type="triangle" w="med" len="med"/>
              </a:ln>
            </p:spPr>
          </p:cxnSp>
          <p:cxnSp>
            <p:nvCxnSpPr>
              <p:cNvPr id="24" name="AutoShape 45"/>
              <p:cNvCxnSpPr>
                <a:cxnSpLocks noChangeShapeType="1"/>
                <a:stCxn id="19" idx="2"/>
                <a:endCxn id="21" idx="0"/>
              </p:cNvCxnSpPr>
              <p:nvPr/>
            </p:nvCxnSpPr>
            <p:spPr bwMode="auto">
              <a:xfrm rot="5400000">
                <a:off x="3262312" y="4662488"/>
                <a:ext cx="295275" cy="952500"/>
              </a:xfrm>
              <a:prstGeom prst="curvedConnector3">
                <a:avLst>
                  <a:gd name="adj1" fmla="val 50000"/>
                </a:avLst>
              </a:prstGeom>
              <a:noFill/>
              <a:ln w="38100">
                <a:solidFill>
                  <a:schemeClr val="tx1"/>
                </a:solidFill>
                <a:round/>
                <a:headEnd/>
                <a:tailEnd type="triangle" w="med" len="med"/>
              </a:ln>
            </p:spPr>
          </p:cxnSp>
        </p:grpSp>
        <p:sp>
          <p:nvSpPr>
            <p:cNvPr id="11" name="Rectangle 15"/>
            <p:cNvSpPr>
              <a:spLocks noChangeArrowheads="1"/>
            </p:cNvSpPr>
            <p:nvPr/>
          </p:nvSpPr>
          <p:spPr bwMode="auto">
            <a:xfrm>
              <a:off x="2057400" y="2819400"/>
              <a:ext cx="609600" cy="304800"/>
            </a:xfrm>
            <a:prstGeom prst="rect">
              <a:avLst/>
            </a:prstGeom>
            <a:solidFill>
              <a:schemeClr val="bg2"/>
            </a:solidFill>
            <a:ln w="9525">
              <a:solidFill>
                <a:schemeClr val="bg1"/>
              </a:solidFill>
              <a:miter lim="800000"/>
              <a:headEnd/>
              <a:tailEnd/>
            </a:ln>
          </p:spPr>
          <p:txBody>
            <a:bodyPr wrap="none" anchor="ctr"/>
            <a:lstStyle/>
            <a:p>
              <a:pPr algn="ctr"/>
              <a:r>
                <a:rPr lang="en-US" sz="1400" b="1" dirty="0" smtClean="0">
                  <a:solidFill>
                    <a:schemeClr val="tx2"/>
                  </a:solidFill>
                  <a:latin typeface="Arial Narrow" pitchFamily="34" charset="0"/>
                </a:rPr>
                <a:t>COP</a:t>
              </a:r>
              <a:endParaRPr lang="en-US" sz="1400" b="1" dirty="0">
                <a:solidFill>
                  <a:schemeClr val="tx2"/>
                </a:solidFill>
                <a:latin typeface="Arial Narrow" pitchFamily="34" charset="0"/>
              </a:endParaRPr>
            </a:p>
          </p:txBody>
        </p:sp>
        <p:cxnSp>
          <p:nvCxnSpPr>
            <p:cNvPr id="12" name="Straight Arrow Connector 11"/>
            <p:cNvCxnSpPr>
              <a:stCxn id="11" idx="3"/>
              <a:endCxn id="14" idx="1"/>
            </p:cNvCxnSpPr>
            <p:nvPr/>
          </p:nvCxnSpPr>
          <p:spPr>
            <a:xfrm flipV="1">
              <a:off x="2667000" y="2964657"/>
              <a:ext cx="304800" cy="7143"/>
            </a:xfrm>
            <a:prstGeom prst="straightConnector1">
              <a:avLst/>
            </a:prstGeom>
            <a:ln w="2222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51" name="TextBox 50"/>
          <p:cNvSpPr txBox="1"/>
          <p:nvPr/>
        </p:nvSpPr>
        <p:spPr>
          <a:xfrm>
            <a:off x="3733800" y="2971801"/>
            <a:ext cx="1905000" cy="276999"/>
          </a:xfrm>
          <a:prstGeom prst="rect">
            <a:avLst/>
          </a:prstGeom>
          <a:noFill/>
        </p:spPr>
        <p:txBody>
          <a:bodyPr wrap="square" rtlCol="0">
            <a:spAutoFit/>
          </a:bodyPr>
          <a:lstStyle/>
          <a:p>
            <a:pPr algn="ctr"/>
            <a:r>
              <a:rPr lang="en-US" sz="1200" i="1" dirty="0" smtClean="0">
                <a:solidFill>
                  <a:schemeClr val="tx1">
                    <a:lumMod val="50000"/>
                    <a:lumOff val="50000"/>
                  </a:schemeClr>
                </a:solidFill>
                <a:latin typeface="Georgia" pitchFamily="18" charset="0"/>
              </a:rPr>
              <a:t>November</a:t>
            </a:r>
            <a:endParaRPr lang="en-US" sz="1200" i="1" dirty="0">
              <a:solidFill>
                <a:schemeClr val="tx1">
                  <a:lumMod val="50000"/>
                  <a:lumOff val="50000"/>
                </a:schemeClr>
              </a:solidFill>
              <a:latin typeface="Georgia" pitchFamily="18" charset="0"/>
            </a:endParaRPr>
          </a:p>
        </p:txBody>
      </p:sp>
      <p:sp>
        <p:nvSpPr>
          <p:cNvPr id="52" name="TextBox 51"/>
          <p:cNvSpPr txBox="1"/>
          <p:nvPr/>
        </p:nvSpPr>
        <p:spPr>
          <a:xfrm>
            <a:off x="3733800" y="3429001"/>
            <a:ext cx="1905000" cy="276999"/>
          </a:xfrm>
          <a:prstGeom prst="rect">
            <a:avLst/>
          </a:prstGeom>
          <a:noFill/>
        </p:spPr>
        <p:txBody>
          <a:bodyPr wrap="square" rtlCol="0">
            <a:spAutoFit/>
          </a:bodyPr>
          <a:lstStyle/>
          <a:p>
            <a:pPr algn="ctr"/>
            <a:r>
              <a:rPr lang="en-US" sz="1200" i="1" dirty="0" smtClean="0">
                <a:solidFill>
                  <a:schemeClr val="tx1">
                    <a:lumMod val="50000"/>
                    <a:lumOff val="50000"/>
                  </a:schemeClr>
                </a:solidFill>
                <a:latin typeface="Georgia" pitchFamily="18" charset="0"/>
              </a:rPr>
              <a:t>December</a:t>
            </a:r>
            <a:endParaRPr lang="en-US" sz="1200" i="1" dirty="0">
              <a:solidFill>
                <a:schemeClr val="tx1">
                  <a:lumMod val="50000"/>
                  <a:lumOff val="50000"/>
                </a:schemeClr>
              </a:solidFill>
              <a:latin typeface="Georgia" pitchFamily="18" charset="0"/>
            </a:endParaRPr>
          </a:p>
        </p:txBody>
      </p:sp>
    </p:spTree>
    <p:extLst>
      <p:ext uri="{BB962C8B-B14F-4D97-AF65-F5344CB8AC3E}">
        <p14:creationId xmlns:p14="http://schemas.microsoft.com/office/powerpoint/2010/main" val="42123729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anim calcmode="lin" valueType="num">
                                      <p:cBhvr>
                                        <p:cTn id="27" dur="500" fill="hold"/>
                                        <p:tgtEl>
                                          <p:spTgt spid="51"/>
                                        </p:tgtEl>
                                        <p:attrNameLst>
                                          <p:attrName>ppt_w</p:attrName>
                                        </p:attrNameLst>
                                      </p:cBhvr>
                                      <p:tavLst>
                                        <p:tav tm="0">
                                          <p:val>
                                            <p:fltVal val="0"/>
                                          </p:val>
                                        </p:tav>
                                        <p:tav tm="100000">
                                          <p:val>
                                            <p:strVal val="#ppt_w"/>
                                          </p:val>
                                        </p:tav>
                                      </p:tavLst>
                                    </p:anim>
                                    <p:anim calcmode="lin" valueType="num">
                                      <p:cBhvr>
                                        <p:cTn id="28" dur="500" fill="hold"/>
                                        <p:tgtEl>
                                          <p:spTgt spid="51"/>
                                        </p:tgtEl>
                                        <p:attrNameLst>
                                          <p:attrName>ppt_h</p:attrName>
                                        </p:attrNameLst>
                                      </p:cBhvr>
                                      <p:tavLst>
                                        <p:tav tm="0">
                                          <p:val>
                                            <p:fltVal val="0"/>
                                          </p:val>
                                        </p:tav>
                                        <p:tav tm="100000">
                                          <p:val>
                                            <p:strVal val="#ppt_h"/>
                                          </p:val>
                                        </p:tav>
                                      </p:tavLst>
                                    </p:anim>
                                    <p:animEffect transition="in" filter="fade">
                                      <p:cBhvr>
                                        <p:cTn id="29" dur="500"/>
                                        <p:tgtEl>
                                          <p:spTgt spid="5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52"/>
                                        </p:tgtEl>
                                        <p:attrNameLst>
                                          <p:attrName>style.visibility</p:attrName>
                                        </p:attrNameLst>
                                      </p:cBhvr>
                                      <p:to>
                                        <p:strVal val="visible"/>
                                      </p:to>
                                    </p:set>
                                    <p:anim calcmode="lin" valueType="num">
                                      <p:cBhvr>
                                        <p:cTn id="32" dur="500" fill="hold"/>
                                        <p:tgtEl>
                                          <p:spTgt spid="52"/>
                                        </p:tgtEl>
                                        <p:attrNameLst>
                                          <p:attrName>ppt_w</p:attrName>
                                        </p:attrNameLst>
                                      </p:cBhvr>
                                      <p:tavLst>
                                        <p:tav tm="0">
                                          <p:val>
                                            <p:fltVal val="0"/>
                                          </p:val>
                                        </p:tav>
                                        <p:tav tm="100000">
                                          <p:val>
                                            <p:strVal val="#ppt_w"/>
                                          </p:val>
                                        </p:tav>
                                      </p:tavLst>
                                    </p:anim>
                                    <p:anim calcmode="lin" valueType="num">
                                      <p:cBhvr>
                                        <p:cTn id="33" dur="500" fill="hold"/>
                                        <p:tgtEl>
                                          <p:spTgt spid="52"/>
                                        </p:tgtEl>
                                        <p:attrNameLst>
                                          <p:attrName>ppt_h</p:attrName>
                                        </p:attrNameLst>
                                      </p:cBhvr>
                                      <p:tavLst>
                                        <p:tav tm="0">
                                          <p:val>
                                            <p:fltVal val="0"/>
                                          </p:val>
                                        </p:tav>
                                        <p:tav tm="100000">
                                          <p:val>
                                            <p:strVal val="#ppt_h"/>
                                          </p:val>
                                        </p:tav>
                                      </p:tavLst>
                                    </p:anim>
                                    <p:animEffect transition="in" filter="fade">
                                      <p:cBhvr>
                                        <p:cTn id="3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1" grpId="0"/>
      <p:bldP spid="5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Title 1"/>
          <p:cNvSpPr>
            <a:spLocks noGrp="1"/>
          </p:cNvSpPr>
          <p:nvPr>
            <p:ph type="title"/>
          </p:nvPr>
        </p:nvSpPr>
        <p:spPr>
          <a:xfrm>
            <a:off x="762000" y="133350"/>
            <a:ext cx="7772400" cy="975122"/>
          </a:xfrm>
        </p:spPr>
        <p:txBody>
          <a:bodyPr>
            <a:normAutofit fontScale="90000"/>
          </a:bodyPr>
          <a:lstStyle/>
          <a:p>
            <a:r>
              <a:rPr lang="en-US" cap="small" dirty="0" smtClean="0">
                <a:latin typeface="Adobe Garamond Pro"/>
              </a:rPr>
              <a:t>Legislative &amp; Regent Process</a:t>
            </a:r>
            <a:br>
              <a:rPr lang="en-US" cap="small" dirty="0" smtClean="0">
                <a:latin typeface="Adobe Garamond Pro"/>
              </a:rPr>
            </a:br>
            <a:r>
              <a:rPr lang="en-US" sz="2400" i="1" cap="small" dirty="0" smtClean="0">
                <a:solidFill>
                  <a:srgbClr val="0070C0"/>
                </a:solidFill>
                <a:latin typeface="Adobe Garamond Pro"/>
              </a:rPr>
              <a:t>January - June</a:t>
            </a:r>
            <a:endParaRPr lang="en-US" dirty="0">
              <a:solidFill>
                <a:srgbClr val="0070C0"/>
              </a:solidFill>
              <a:latin typeface="Adobe Garamond Pro"/>
            </a:endParaRPr>
          </a:p>
        </p:txBody>
      </p:sp>
      <p:grpSp>
        <p:nvGrpSpPr>
          <p:cNvPr id="7" name="Group 133"/>
          <p:cNvGrpSpPr/>
          <p:nvPr/>
        </p:nvGrpSpPr>
        <p:grpSpPr>
          <a:xfrm>
            <a:off x="2438401" y="1123950"/>
            <a:ext cx="3570287" cy="3257550"/>
            <a:chOff x="773113" y="1752600"/>
            <a:chExt cx="3570287" cy="4343400"/>
          </a:xfrm>
        </p:grpSpPr>
        <p:grpSp>
          <p:nvGrpSpPr>
            <p:cNvPr id="8" name="Group 5"/>
            <p:cNvGrpSpPr>
              <a:grpSpLocks/>
            </p:cNvGrpSpPr>
            <p:nvPr/>
          </p:nvGrpSpPr>
          <p:grpSpPr bwMode="auto">
            <a:xfrm>
              <a:off x="914400" y="5791200"/>
              <a:ext cx="3211513" cy="304800"/>
              <a:chOff x="432" y="3648"/>
              <a:chExt cx="2023" cy="192"/>
            </a:xfrm>
          </p:grpSpPr>
          <p:sp>
            <p:nvSpPr>
              <p:cNvPr id="47" name="Rectangle 6"/>
              <p:cNvSpPr>
                <a:spLocks noChangeArrowheads="1"/>
              </p:cNvSpPr>
              <p:nvPr/>
            </p:nvSpPr>
            <p:spPr bwMode="auto">
              <a:xfrm>
                <a:off x="432" y="3648"/>
                <a:ext cx="240" cy="192"/>
              </a:xfrm>
              <a:prstGeom prst="rect">
                <a:avLst/>
              </a:prstGeom>
              <a:solidFill>
                <a:srgbClr val="FF0000"/>
              </a:solidFill>
              <a:ln w="9525">
                <a:solidFill>
                  <a:schemeClr val="bg1"/>
                </a:solidFill>
                <a:miter lim="800000"/>
                <a:headEnd/>
                <a:tailEnd/>
              </a:ln>
            </p:spPr>
            <p:txBody>
              <a:bodyPr wrap="none" anchor="ctr"/>
              <a:lstStyle/>
              <a:p>
                <a:pPr algn="ctr"/>
                <a:r>
                  <a:rPr lang="en-US" sz="1400" b="1" dirty="0">
                    <a:solidFill>
                      <a:schemeClr val="bg1"/>
                    </a:solidFill>
                    <a:latin typeface="Arial Narrow" pitchFamily="34" charset="0"/>
                  </a:rPr>
                  <a:t>UU</a:t>
                </a:r>
              </a:p>
            </p:txBody>
          </p:sp>
          <p:sp>
            <p:nvSpPr>
              <p:cNvPr id="48" name="Rectangle 7"/>
              <p:cNvSpPr>
                <a:spLocks noChangeArrowheads="1"/>
              </p:cNvSpPr>
              <p:nvPr/>
            </p:nvSpPr>
            <p:spPr bwMode="auto">
              <a:xfrm>
                <a:off x="672" y="3648"/>
                <a:ext cx="240" cy="192"/>
              </a:xfrm>
              <a:prstGeom prst="rect">
                <a:avLst/>
              </a:prstGeom>
              <a:solidFill>
                <a:srgbClr val="000099"/>
              </a:solidFill>
              <a:ln w="9525">
                <a:solidFill>
                  <a:schemeClr val="bg1"/>
                </a:solidFill>
                <a:miter lim="800000"/>
                <a:headEnd/>
                <a:tailEnd/>
              </a:ln>
            </p:spPr>
            <p:txBody>
              <a:bodyPr wrap="none" anchor="ctr"/>
              <a:lstStyle/>
              <a:p>
                <a:pPr algn="ctr"/>
                <a:r>
                  <a:rPr lang="en-US" sz="1400" b="1" dirty="0">
                    <a:solidFill>
                      <a:schemeClr val="bg1"/>
                    </a:solidFill>
                    <a:latin typeface="Arial Narrow" pitchFamily="34" charset="0"/>
                  </a:rPr>
                  <a:t>USU</a:t>
                </a:r>
              </a:p>
            </p:txBody>
          </p:sp>
          <p:sp>
            <p:nvSpPr>
              <p:cNvPr id="49" name="Rectangle 8"/>
              <p:cNvSpPr>
                <a:spLocks noChangeArrowheads="1"/>
              </p:cNvSpPr>
              <p:nvPr/>
            </p:nvSpPr>
            <p:spPr bwMode="auto">
              <a:xfrm>
                <a:off x="912" y="3648"/>
                <a:ext cx="240" cy="192"/>
              </a:xfrm>
              <a:prstGeom prst="rect">
                <a:avLst/>
              </a:prstGeom>
              <a:solidFill>
                <a:srgbClr val="9900CC"/>
              </a:solidFill>
              <a:ln w="9525">
                <a:solidFill>
                  <a:schemeClr val="bg1"/>
                </a:solidFill>
                <a:miter lim="800000"/>
                <a:headEnd/>
                <a:tailEnd/>
              </a:ln>
            </p:spPr>
            <p:txBody>
              <a:bodyPr wrap="none" anchor="ctr"/>
              <a:lstStyle/>
              <a:p>
                <a:pPr algn="ctr"/>
                <a:r>
                  <a:rPr lang="en-US" sz="1400" b="1" dirty="0">
                    <a:solidFill>
                      <a:schemeClr val="bg1"/>
                    </a:solidFill>
                    <a:latin typeface="Arial Narrow" pitchFamily="34" charset="0"/>
                  </a:rPr>
                  <a:t>WSU</a:t>
                </a:r>
              </a:p>
            </p:txBody>
          </p:sp>
          <p:sp>
            <p:nvSpPr>
              <p:cNvPr id="50" name="Rectangle 9"/>
              <p:cNvSpPr>
                <a:spLocks noChangeArrowheads="1"/>
              </p:cNvSpPr>
              <p:nvPr/>
            </p:nvSpPr>
            <p:spPr bwMode="auto">
              <a:xfrm>
                <a:off x="1152" y="3648"/>
                <a:ext cx="240" cy="192"/>
              </a:xfrm>
              <a:prstGeom prst="rect">
                <a:avLst/>
              </a:prstGeom>
              <a:solidFill>
                <a:srgbClr val="FF0000"/>
              </a:solidFill>
              <a:ln w="9525">
                <a:solidFill>
                  <a:schemeClr val="bg1"/>
                </a:solidFill>
                <a:miter lim="800000"/>
                <a:headEnd/>
                <a:tailEnd/>
              </a:ln>
            </p:spPr>
            <p:txBody>
              <a:bodyPr wrap="none" anchor="ctr"/>
              <a:lstStyle/>
              <a:p>
                <a:pPr algn="ctr"/>
                <a:r>
                  <a:rPr lang="en-US" sz="1400" b="1" dirty="0">
                    <a:latin typeface="Arial Narrow" pitchFamily="34" charset="0"/>
                  </a:rPr>
                  <a:t>SUU</a:t>
                </a:r>
              </a:p>
            </p:txBody>
          </p:sp>
          <p:sp>
            <p:nvSpPr>
              <p:cNvPr id="51" name="Rectangle 10"/>
              <p:cNvSpPr>
                <a:spLocks noChangeArrowheads="1"/>
              </p:cNvSpPr>
              <p:nvPr/>
            </p:nvSpPr>
            <p:spPr bwMode="auto">
              <a:xfrm>
                <a:off x="1392" y="3648"/>
                <a:ext cx="240" cy="192"/>
              </a:xfrm>
              <a:prstGeom prst="rect">
                <a:avLst/>
              </a:prstGeom>
              <a:solidFill>
                <a:srgbClr val="0000CC"/>
              </a:solidFill>
              <a:ln w="9525">
                <a:solidFill>
                  <a:schemeClr val="bg1"/>
                </a:solidFill>
                <a:miter lim="800000"/>
                <a:headEnd/>
                <a:tailEnd/>
              </a:ln>
            </p:spPr>
            <p:txBody>
              <a:bodyPr wrap="none" anchor="ctr"/>
              <a:lstStyle/>
              <a:p>
                <a:pPr algn="ctr"/>
                <a:r>
                  <a:rPr lang="en-US" sz="1400" b="1" dirty="0">
                    <a:solidFill>
                      <a:schemeClr val="bg1"/>
                    </a:solidFill>
                    <a:latin typeface="Arial Narrow" pitchFamily="34" charset="0"/>
                  </a:rPr>
                  <a:t>SC</a:t>
                </a:r>
              </a:p>
            </p:txBody>
          </p:sp>
          <p:sp>
            <p:nvSpPr>
              <p:cNvPr id="52" name="Rectangle 11"/>
              <p:cNvSpPr>
                <a:spLocks noChangeArrowheads="1"/>
              </p:cNvSpPr>
              <p:nvPr/>
            </p:nvSpPr>
            <p:spPr bwMode="auto">
              <a:xfrm>
                <a:off x="1632" y="3648"/>
                <a:ext cx="240" cy="192"/>
              </a:xfrm>
              <a:prstGeom prst="rect">
                <a:avLst/>
              </a:prstGeom>
              <a:solidFill>
                <a:srgbClr val="FF0000"/>
              </a:solidFill>
              <a:ln w="9525">
                <a:solidFill>
                  <a:schemeClr val="bg1"/>
                </a:solidFill>
                <a:miter lim="800000"/>
                <a:headEnd/>
                <a:tailEnd/>
              </a:ln>
            </p:spPr>
            <p:txBody>
              <a:bodyPr wrap="none" anchor="ctr"/>
              <a:lstStyle/>
              <a:p>
                <a:pPr algn="ctr"/>
                <a:r>
                  <a:rPr lang="en-US" sz="1400" b="1" dirty="0">
                    <a:solidFill>
                      <a:schemeClr val="bg1"/>
                    </a:solidFill>
                    <a:latin typeface="Arial Narrow" pitchFamily="34" charset="0"/>
                  </a:rPr>
                  <a:t>DSC</a:t>
                </a:r>
              </a:p>
            </p:txBody>
          </p:sp>
          <p:sp>
            <p:nvSpPr>
              <p:cNvPr id="53" name="Rectangle 13"/>
              <p:cNvSpPr>
                <a:spLocks noChangeArrowheads="1"/>
              </p:cNvSpPr>
              <p:nvPr/>
            </p:nvSpPr>
            <p:spPr bwMode="auto">
              <a:xfrm>
                <a:off x="1879" y="3648"/>
                <a:ext cx="288" cy="192"/>
              </a:xfrm>
              <a:prstGeom prst="rect">
                <a:avLst/>
              </a:prstGeom>
              <a:solidFill>
                <a:srgbClr val="00CC00"/>
              </a:solidFill>
              <a:ln w="9525">
                <a:solidFill>
                  <a:schemeClr val="bg1"/>
                </a:solidFill>
                <a:miter lim="800000"/>
                <a:headEnd/>
                <a:tailEnd/>
              </a:ln>
            </p:spPr>
            <p:txBody>
              <a:bodyPr wrap="none" anchor="ctr"/>
              <a:lstStyle/>
              <a:p>
                <a:pPr algn="ctr"/>
                <a:r>
                  <a:rPr lang="en-US" sz="1400" b="1" dirty="0" smtClean="0">
                    <a:solidFill>
                      <a:schemeClr val="bg1"/>
                    </a:solidFill>
                    <a:latin typeface="Arial Narrow" pitchFamily="34" charset="0"/>
                  </a:rPr>
                  <a:t>UVU</a:t>
                </a:r>
                <a:endParaRPr lang="en-US" sz="1400" b="1" dirty="0">
                  <a:solidFill>
                    <a:schemeClr val="bg1"/>
                  </a:solidFill>
                  <a:latin typeface="Arial Narrow" pitchFamily="34" charset="0"/>
                </a:endParaRPr>
              </a:p>
            </p:txBody>
          </p:sp>
          <p:sp>
            <p:nvSpPr>
              <p:cNvPr id="54" name="Rectangle 14"/>
              <p:cNvSpPr>
                <a:spLocks noChangeArrowheads="1"/>
              </p:cNvSpPr>
              <p:nvPr/>
            </p:nvSpPr>
            <p:spPr bwMode="auto">
              <a:xfrm>
                <a:off x="2167" y="3648"/>
                <a:ext cx="288" cy="192"/>
              </a:xfrm>
              <a:prstGeom prst="rect">
                <a:avLst/>
              </a:prstGeom>
              <a:solidFill>
                <a:srgbClr val="0000CC"/>
              </a:solidFill>
              <a:ln w="9525">
                <a:solidFill>
                  <a:schemeClr val="bg1"/>
                </a:solidFill>
                <a:miter lim="800000"/>
                <a:headEnd/>
                <a:tailEnd/>
              </a:ln>
            </p:spPr>
            <p:txBody>
              <a:bodyPr wrap="none" anchor="ctr"/>
              <a:lstStyle/>
              <a:p>
                <a:pPr algn="ctr"/>
                <a:r>
                  <a:rPr lang="en-US" sz="1400" b="1" dirty="0">
                    <a:solidFill>
                      <a:srgbClr val="FFFF00"/>
                    </a:solidFill>
                    <a:latin typeface="Arial Narrow" pitchFamily="34" charset="0"/>
                  </a:rPr>
                  <a:t>SLCC</a:t>
                </a:r>
              </a:p>
            </p:txBody>
          </p:sp>
        </p:grpSp>
        <p:sp>
          <p:nvSpPr>
            <p:cNvPr id="9" name="Rectangle 15"/>
            <p:cNvSpPr>
              <a:spLocks noChangeArrowheads="1"/>
            </p:cNvSpPr>
            <p:nvPr/>
          </p:nvSpPr>
          <p:spPr bwMode="auto">
            <a:xfrm>
              <a:off x="2286000" y="3581400"/>
              <a:ext cx="990600" cy="381000"/>
            </a:xfrm>
            <a:prstGeom prst="rect">
              <a:avLst/>
            </a:prstGeom>
            <a:solidFill>
              <a:srgbClr val="00CC99"/>
            </a:solidFill>
            <a:ln w="9525">
              <a:solidFill>
                <a:schemeClr val="bg1"/>
              </a:solidFill>
              <a:miter lim="800000"/>
              <a:headEnd/>
              <a:tailEnd/>
            </a:ln>
          </p:spPr>
          <p:txBody>
            <a:bodyPr wrap="none" anchor="ctr"/>
            <a:lstStyle/>
            <a:p>
              <a:pPr algn="ctr"/>
              <a:r>
                <a:rPr lang="en-US" sz="1400" b="1" dirty="0">
                  <a:latin typeface="Arial Narrow" pitchFamily="34" charset="0"/>
                </a:rPr>
                <a:t>Legislature</a:t>
              </a:r>
            </a:p>
          </p:txBody>
        </p:sp>
        <p:sp>
          <p:nvSpPr>
            <p:cNvPr id="10" name="Rectangle 16"/>
            <p:cNvSpPr>
              <a:spLocks noChangeArrowheads="1"/>
            </p:cNvSpPr>
            <p:nvPr/>
          </p:nvSpPr>
          <p:spPr bwMode="auto">
            <a:xfrm>
              <a:off x="2362200" y="4267200"/>
              <a:ext cx="838200" cy="381000"/>
            </a:xfrm>
            <a:prstGeom prst="rect">
              <a:avLst/>
            </a:prstGeom>
            <a:solidFill>
              <a:srgbClr val="FF9966"/>
            </a:solidFill>
            <a:ln w="9525">
              <a:solidFill>
                <a:schemeClr val="bg1"/>
              </a:solidFill>
              <a:miter lim="800000"/>
              <a:headEnd/>
              <a:tailEnd/>
            </a:ln>
          </p:spPr>
          <p:txBody>
            <a:bodyPr wrap="none" anchor="ctr"/>
            <a:lstStyle/>
            <a:p>
              <a:pPr algn="ctr"/>
              <a:r>
                <a:rPr lang="en-US" sz="1400" b="1" dirty="0">
                  <a:latin typeface="Arial Narrow" pitchFamily="34" charset="0"/>
                </a:rPr>
                <a:t>Governor</a:t>
              </a:r>
            </a:p>
          </p:txBody>
        </p:sp>
        <p:sp>
          <p:nvSpPr>
            <p:cNvPr id="11" name="Rectangle 17"/>
            <p:cNvSpPr>
              <a:spLocks noChangeArrowheads="1"/>
            </p:cNvSpPr>
            <p:nvPr/>
          </p:nvSpPr>
          <p:spPr bwMode="auto">
            <a:xfrm>
              <a:off x="2209800" y="2819400"/>
              <a:ext cx="1143000" cy="457200"/>
            </a:xfrm>
            <a:prstGeom prst="rect">
              <a:avLst/>
            </a:prstGeom>
            <a:solidFill>
              <a:srgbClr val="00CC99"/>
            </a:solidFill>
            <a:ln w="9525">
              <a:solidFill>
                <a:schemeClr val="bg1"/>
              </a:solidFill>
              <a:miter lim="800000"/>
              <a:headEnd/>
              <a:tailEnd/>
            </a:ln>
          </p:spPr>
          <p:txBody>
            <a:bodyPr wrap="none" anchor="ctr"/>
            <a:lstStyle/>
            <a:p>
              <a:pPr algn="ctr"/>
              <a:r>
                <a:rPr lang="en-US" sz="1400" b="1" dirty="0">
                  <a:latin typeface="Arial Narrow" pitchFamily="34" charset="0"/>
                </a:rPr>
                <a:t>Executive</a:t>
              </a:r>
            </a:p>
            <a:p>
              <a:pPr algn="ctr"/>
              <a:r>
                <a:rPr lang="en-US" sz="1400" b="1" dirty="0">
                  <a:latin typeface="Arial Narrow" pitchFamily="34" charset="0"/>
                </a:rPr>
                <a:t>Appropriations</a:t>
              </a:r>
            </a:p>
          </p:txBody>
        </p:sp>
        <p:cxnSp>
          <p:nvCxnSpPr>
            <p:cNvPr id="12" name="AutoShape 18"/>
            <p:cNvCxnSpPr>
              <a:cxnSpLocks noChangeShapeType="1"/>
              <a:endCxn id="13" idx="0"/>
            </p:cNvCxnSpPr>
            <p:nvPr/>
          </p:nvCxnSpPr>
          <p:spPr bwMode="auto">
            <a:xfrm rot="5400000">
              <a:off x="2457450" y="1771650"/>
              <a:ext cx="228600" cy="190500"/>
            </a:xfrm>
            <a:prstGeom prst="curvedConnector3">
              <a:avLst>
                <a:gd name="adj1" fmla="val 50000"/>
              </a:avLst>
            </a:prstGeom>
            <a:noFill/>
            <a:ln w="38100">
              <a:solidFill>
                <a:schemeClr val="tx1"/>
              </a:solidFill>
              <a:round/>
              <a:headEnd/>
              <a:tailEnd type="triangle" w="med" len="med"/>
            </a:ln>
          </p:spPr>
        </p:cxnSp>
        <p:sp>
          <p:nvSpPr>
            <p:cNvPr id="13" name="Rectangle 19"/>
            <p:cNvSpPr>
              <a:spLocks noChangeArrowheads="1"/>
            </p:cNvSpPr>
            <p:nvPr/>
          </p:nvSpPr>
          <p:spPr bwMode="auto">
            <a:xfrm>
              <a:off x="1905000" y="1981200"/>
              <a:ext cx="1143000" cy="533400"/>
            </a:xfrm>
            <a:prstGeom prst="rect">
              <a:avLst/>
            </a:prstGeom>
            <a:solidFill>
              <a:srgbClr val="00CC99"/>
            </a:solidFill>
            <a:ln w="9525">
              <a:solidFill>
                <a:schemeClr val="bg1"/>
              </a:solidFill>
              <a:miter lim="800000"/>
              <a:headEnd/>
              <a:tailEnd/>
            </a:ln>
          </p:spPr>
          <p:txBody>
            <a:bodyPr wrap="none" anchor="ctr"/>
            <a:lstStyle/>
            <a:p>
              <a:pPr algn="ctr"/>
              <a:r>
                <a:rPr lang="en-US" sz="1400" b="1" dirty="0">
                  <a:latin typeface="Arial Narrow" pitchFamily="34" charset="0"/>
                </a:rPr>
                <a:t>Higher Ed. </a:t>
              </a:r>
            </a:p>
            <a:p>
              <a:pPr algn="ctr"/>
              <a:r>
                <a:rPr lang="en-US" sz="1400" b="1" dirty="0" err="1">
                  <a:latin typeface="Arial Narrow" pitchFamily="34" charset="0"/>
                </a:rPr>
                <a:t>Approp</a:t>
              </a:r>
              <a:r>
                <a:rPr lang="en-US" sz="1400" b="1">
                  <a:latin typeface="Arial Narrow" pitchFamily="34" charset="0"/>
                </a:rPr>
                <a:t>. Sub.</a:t>
              </a:r>
              <a:endParaRPr lang="en-US" sz="1000" b="1" i="1">
                <a:latin typeface="Arial Narrow" pitchFamily="34" charset="0"/>
              </a:endParaRPr>
            </a:p>
          </p:txBody>
        </p:sp>
        <p:sp>
          <p:nvSpPr>
            <p:cNvPr id="14" name="Rectangle 20"/>
            <p:cNvSpPr>
              <a:spLocks noChangeArrowheads="1"/>
            </p:cNvSpPr>
            <p:nvPr/>
          </p:nvSpPr>
          <p:spPr bwMode="auto">
            <a:xfrm>
              <a:off x="3505200" y="1905000"/>
              <a:ext cx="838200" cy="228600"/>
            </a:xfrm>
            <a:prstGeom prst="rect">
              <a:avLst/>
            </a:prstGeom>
            <a:solidFill>
              <a:schemeClr val="bg2"/>
            </a:solidFill>
            <a:ln w="9525">
              <a:solidFill>
                <a:schemeClr val="bg1"/>
              </a:solidFill>
              <a:miter lim="800000"/>
              <a:headEnd/>
              <a:tailEnd/>
            </a:ln>
          </p:spPr>
          <p:txBody>
            <a:bodyPr wrap="none" anchor="ctr"/>
            <a:lstStyle/>
            <a:p>
              <a:pPr algn="ctr"/>
              <a:r>
                <a:rPr lang="en-US" sz="1400" b="1">
                  <a:latin typeface="Arial Narrow" pitchFamily="34" charset="0"/>
                </a:rPr>
                <a:t>Regents</a:t>
              </a:r>
            </a:p>
          </p:txBody>
        </p:sp>
        <p:sp>
          <p:nvSpPr>
            <p:cNvPr id="15" name="Rectangle 21"/>
            <p:cNvSpPr>
              <a:spLocks noChangeArrowheads="1"/>
            </p:cNvSpPr>
            <p:nvPr/>
          </p:nvSpPr>
          <p:spPr bwMode="auto">
            <a:xfrm>
              <a:off x="3505200" y="2133600"/>
              <a:ext cx="838200" cy="228600"/>
            </a:xfrm>
            <a:prstGeom prst="rect">
              <a:avLst/>
            </a:prstGeom>
            <a:solidFill>
              <a:schemeClr val="bg2"/>
            </a:solidFill>
            <a:ln w="9525">
              <a:solidFill>
                <a:schemeClr val="bg1"/>
              </a:solidFill>
              <a:miter lim="800000"/>
              <a:headEnd/>
              <a:tailEnd/>
            </a:ln>
          </p:spPr>
          <p:txBody>
            <a:bodyPr wrap="none" anchor="ctr"/>
            <a:lstStyle/>
            <a:p>
              <a:pPr algn="ctr"/>
              <a:r>
                <a:rPr lang="en-US" sz="1400" b="1">
                  <a:latin typeface="Arial Narrow" pitchFamily="34" charset="0"/>
                </a:rPr>
                <a:t>Institutions</a:t>
              </a:r>
            </a:p>
          </p:txBody>
        </p:sp>
        <p:sp>
          <p:nvSpPr>
            <p:cNvPr id="16" name="Rectangle 22"/>
            <p:cNvSpPr>
              <a:spLocks noChangeArrowheads="1"/>
            </p:cNvSpPr>
            <p:nvPr/>
          </p:nvSpPr>
          <p:spPr bwMode="auto">
            <a:xfrm>
              <a:off x="1001713" y="2133600"/>
              <a:ext cx="609600" cy="228600"/>
            </a:xfrm>
            <a:prstGeom prst="rect">
              <a:avLst/>
            </a:prstGeom>
            <a:solidFill>
              <a:srgbClr val="00CC99"/>
            </a:solidFill>
            <a:ln w="9525">
              <a:solidFill>
                <a:schemeClr val="bg1"/>
              </a:solidFill>
              <a:miter lim="800000"/>
              <a:headEnd/>
              <a:tailEnd/>
            </a:ln>
          </p:spPr>
          <p:txBody>
            <a:bodyPr wrap="none" anchor="ctr"/>
            <a:lstStyle/>
            <a:p>
              <a:pPr algn="ctr"/>
              <a:r>
                <a:rPr lang="en-US" sz="1400" b="1" dirty="0">
                  <a:latin typeface="Arial Narrow" pitchFamily="34" charset="0"/>
                </a:rPr>
                <a:t>LFA</a:t>
              </a:r>
            </a:p>
          </p:txBody>
        </p:sp>
        <p:sp>
          <p:nvSpPr>
            <p:cNvPr id="17" name="Rectangle 23"/>
            <p:cNvSpPr>
              <a:spLocks noChangeArrowheads="1"/>
            </p:cNvSpPr>
            <p:nvPr/>
          </p:nvSpPr>
          <p:spPr bwMode="auto">
            <a:xfrm>
              <a:off x="3505200" y="2362200"/>
              <a:ext cx="838200" cy="228600"/>
            </a:xfrm>
            <a:prstGeom prst="rect">
              <a:avLst/>
            </a:prstGeom>
            <a:solidFill>
              <a:srgbClr val="FF9966"/>
            </a:solidFill>
            <a:ln w="9525">
              <a:solidFill>
                <a:schemeClr val="bg1"/>
              </a:solidFill>
              <a:miter lim="800000"/>
              <a:headEnd/>
              <a:tailEnd/>
            </a:ln>
          </p:spPr>
          <p:txBody>
            <a:bodyPr wrap="none" anchor="ctr"/>
            <a:lstStyle/>
            <a:p>
              <a:pPr algn="ctr"/>
              <a:r>
                <a:rPr lang="en-US" sz="1400" b="1">
                  <a:latin typeface="Arial Narrow" pitchFamily="34" charset="0"/>
                </a:rPr>
                <a:t>GOPB</a:t>
              </a:r>
            </a:p>
          </p:txBody>
        </p:sp>
        <p:grpSp>
          <p:nvGrpSpPr>
            <p:cNvPr id="18" name="Group 24"/>
            <p:cNvGrpSpPr>
              <a:grpSpLocks/>
            </p:cNvGrpSpPr>
            <p:nvPr/>
          </p:nvGrpSpPr>
          <p:grpSpPr bwMode="auto">
            <a:xfrm>
              <a:off x="3048000" y="2019300"/>
              <a:ext cx="457200" cy="457200"/>
              <a:chOff x="1968" y="1272"/>
              <a:chExt cx="288" cy="288"/>
            </a:xfrm>
          </p:grpSpPr>
          <p:cxnSp>
            <p:nvCxnSpPr>
              <p:cNvPr id="44" name="AutoShape 25"/>
              <p:cNvCxnSpPr>
                <a:cxnSpLocks noChangeShapeType="1"/>
              </p:cNvCxnSpPr>
              <p:nvPr/>
            </p:nvCxnSpPr>
            <p:spPr bwMode="auto">
              <a:xfrm rot="10800000" flipV="1">
                <a:off x="1968" y="1272"/>
                <a:ext cx="288" cy="144"/>
              </a:xfrm>
              <a:prstGeom prst="curvedConnector3">
                <a:avLst>
                  <a:gd name="adj1" fmla="val 50000"/>
                </a:avLst>
              </a:prstGeom>
              <a:noFill/>
              <a:ln w="28575">
                <a:solidFill>
                  <a:schemeClr val="tx1"/>
                </a:solidFill>
                <a:round/>
                <a:headEnd/>
                <a:tailEnd type="triangle" w="med" len="med"/>
              </a:ln>
            </p:spPr>
          </p:cxnSp>
          <p:cxnSp>
            <p:nvCxnSpPr>
              <p:cNvPr id="45" name="AutoShape 26"/>
              <p:cNvCxnSpPr>
                <a:cxnSpLocks noChangeShapeType="1"/>
              </p:cNvCxnSpPr>
              <p:nvPr/>
            </p:nvCxnSpPr>
            <p:spPr bwMode="auto">
              <a:xfrm rot="10800000">
                <a:off x="1968" y="1416"/>
                <a:ext cx="288" cy="0"/>
              </a:xfrm>
              <a:prstGeom prst="straightConnector1">
                <a:avLst/>
              </a:prstGeom>
              <a:noFill/>
              <a:ln w="28575">
                <a:solidFill>
                  <a:schemeClr val="tx1"/>
                </a:solidFill>
                <a:round/>
                <a:headEnd/>
                <a:tailEnd type="triangle" w="med" len="med"/>
              </a:ln>
            </p:spPr>
          </p:cxnSp>
          <p:cxnSp>
            <p:nvCxnSpPr>
              <p:cNvPr id="46" name="AutoShape 27"/>
              <p:cNvCxnSpPr>
                <a:cxnSpLocks noChangeShapeType="1"/>
              </p:cNvCxnSpPr>
              <p:nvPr/>
            </p:nvCxnSpPr>
            <p:spPr bwMode="auto">
              <a:xfrm rot="10800000">
                <a:off x="1968" y="1416"/>
                <a:ext cx="288" cy="144"/>
              </a:xfrm>
              <a:prstGeom prst="curvedConnector3">
                <a:avLst>
                  <a:gd name="adj1" fmla="val 50000"/>
                </a:avLst>
              </a:prstGeom>
              <a:noFill/>
              <a:ln w="28575">
                <a:solidFill>
                  <a:schemeClr val="tx1"/>
                </a:solidFill>
                <a:round/>
                <a:headEnd/>
                <a:tailEnd type="triangle" w="med" len="med"/>
              </a:ln>
            </p:spPr>
          </p:cxnSp>
        </p:grpSp>
        <p:cxnSp>
          <p:nvCxnSpPr>
            <p:cNvPr id="19" name="AutoShape 28"/>
            <p:cNvCxnSpPr>
              <a:cxnSpLocks noChangeShapeType="1"/>
            </p:cNvCxnSpPr>
            <p:nvPr/>
          </p:nvCxnSpPr>
          <p:spPr bwMode="auto">
            <a:xfrm>
              <a:off x="1619250" y="2247900"/>
              <a:ext cx="295275" cy="0"/>
            </a:xfrm>
            <a:prstGeom prst="straightConnector1">
              <a:avLst/>
            </a:prstGeom>
            <a:noFill/>
            <a:ln w="38100">
              <a:solidFill>
                <a:schemeClr val="tx1"/>
              </a:solidFill>
              <a:round/>
              <a:headEnd/>
              <a:tailEnd type="triangle" w="med" len="med"/>
            </a:ln>
          </p:spPr>
        </p:cxnSp>
        <p:cxnSp>
          <p:nvCxnSpPr>
            <p:cNvPr id="20" name="AutoShape 29"/>
            <p:cNvCxnSpPr>
              <a:cxnSpLocks noChangeShapeType="1"/>
              <a:stCxn id="13" idx="2"/>
              <a:endCxn id="11" idx="0"/>
            </p:cNvCxnSpPr>
            <p:nvPr/>
          </p:nvCxnSpPr>
          <p:spPr bwMode="auto">
            <a:xfrm rot="16200000" flipH="1">
              <a:off x="2476500" y="2514600"/>
              <a:ext cx="304800" cy="304800"/>
            </a:xfrm>
            <a:prstGeom prst="curvedConnector3">
              <a:avLst>
                <a:gd name="adj1" fmla="val 50000"/>
              </a:avLst>
            </a:prstGeom>
            <a:noFill/>
            <a:ln w="38100">
              <a:solidFill>
                <a:schemeClr val="tx1"/>
              </a:solidFill>
              <a:round/>
              <a:headEnd/>
              <a:tailEnd type="triangle" w="med" len="med"/>
            </a:ln>
          </p:spPr>
        </p:cxnSp>
        <p:cxnSp>
          <p:nvCxnSpPr>
            <p:cNvPr id="21" name="AutoShape 30"/>
            <p:cNvCxnSpPr>
              <a:cxnSpLocks noChangeShapeType="1"/>
              <a:stCxn id="11" idx="2"/>
              <a:endCxn id="9" idx="0"/>
            </p:cNvCxnSpPr>
            <p:nvPr/>
          </p:nvCxnSpPr>
          <p:spPr bwMode="auto">
            <a:xfrm rot="5400000">
              <a:off x="2628900" y="3429000"/>
              <a:ext cx="304800" cy="0"/>
            </a:xfrm>
            <a:prstGeom prst="straightConnector1">
              <a:avLst/>
            </a:prstGeom>
            <a:noFill/>
            <a:ln w="38100">
              <a:solidFill>
                <a:schemeClr val="tx1"/>
              </a:solidFill>
              <a:round/>
              <a:headEnd/>
              <a:tailEnd type="triangle" w="med" len="med"/>
            </a:ln>
          </p:spPr>
        </p:cxnSp>
        <p:cxnSp>
          <p:nvCxnSpPr>
            <p:cNvPr id="22" name="AutoShape 31"/>
            <p:cNvCxnSpPr>
              <a:cxnSpLocks noChangeShapeType="1"/>
              <a:stCxn id="9" idx="2"/>
              <a:endCxn id="10" idx="0"/>
            </p:cNvCxnSpPr>
            <p:nvPr/>
          </p:nvCxnSpPr>
          <p:spPr bwMode="auto">
            <a:xfrm rot="5400000">
              <a:off x="2628900" y="4114800"/>
              <a:ext cx="304800" cy="0"/>
            </a:xfrm>
            <a:prstGeom prst="straightConnector1">
              <a:avLst/>
            </a:prstGeom>
            <a:noFill/>
            <a:ln w="38100">
              <a:solidFill>
                <a:schemeClr val="tx1"/>
              </a:solidFill>
              <a:round/>
              <a:headEnd/>
              <a:tailEnd type="triangle" w="med" len="med"/>
            </a:ln>
          </p:spPr>
        </p:cxnSp>
        <p:grpSp>
          <p:nvGrpSpPr>
            <p:cNvPr id="23" name="Group 33"/>
            <p:cNvGrpSpPr>
              <a:grpSpLocks/>
            </p:cNvGrpSpPr>
            <p:nvPr/>
          </p:nvGrpSpPr>
          <p:grpSpPr bwMode="auto">
            <a:xfrm>
              <a:off x="1104900" y="4648200"/>
              <a:ext cx="2790825" cy="1143000"/>
              <a:chOff x="552" y="2928"/>
              <a:chExt cx="1758" cy="720"/>
            </a:xfrm>
          </p:grpSpPr>
          <p:cxnSp>
            <p:nvCxnSpPr>
              <p:cNvPr id="36" name="AutoShape 34"/>
              <p:cNvCxnSpPr>
                <a:cxnSpLocks noChangeShapeType="1"/>
                <a:stCxn id="10" idx="2"/>
                <a:endCxn id="51" idx="0"/>
              </p:cNvCxnSpPr>
              <p:nvPr/>
            </p:nvCxnSpPr>
            <p:spPr bwMode="auto">
              <a:xfrm rot="5400000">
                <a:off x="1200" y="3240"/>
                <a:ext cx="720" cy="96"/>
              </a:xfrm>
              <a:prstGeom prst="curvedConnector3">
                <a:avLst>
                  <a:gd name="adj1" fmla="val 50000"/>
                </a:avLst>
              </a:prstGeom>
              <a:noFill/>
              <a:ln w="9525">
                <a:solidFill>
                  <a:schemeClr val="tx1"/>
                </a:solidFill>
                <a:round/>
                <a:headEnd/>
                <a:tailEnd type="triangle" w="med" len="med"/>
              </a:ln>
            </p:spPr>
          </p:cxnSp>
          <p:cxnSp>
            <p:nvCxnSpPr>
              <p:cNvPr id="37" name="AutoShape 35"/>
              <p:cNvCxnSpPr>
                <a:cxnSpLocks noChangeShapeType="1"/>
                <a:stCxn id="10" idx="2"/>
                <a:endCxn id="50" idx="0"/>
              </p:cNvCxnSpPr>
              <p:nvPr/>
            </p:nvCxnSpPr>
            <p:spPr bwMode="auto">
              <a:xfrm rot="5400000">
                <a:off x="1080" y="3120"/>
                <a:ext cx="720" cy="336"/>
              </a:xfrm>
              <a:prstGeom prst="curvedConnector3">
                <a:avLst>
                  <a:gd name="adj1" fmla="val 50000"/>
                </a:avLst>
              </a:prstGeom>
              <a:noFill/>
              <a:ln w="9525">
                <a:solidFill>
                  <a:schemeClr val="tx1"/>
                </a:solidFill>
                <a:round/>
                <a:headEnd/>
                <a:tailEnd type="triangle" w="med" len="med"/>
              </a:ln>
            </p:spPr>
          </p:cxnSp>
          <p:cxnSp>
            <p:nvCxnSpPr>
              <p:cNvPr id="38" name="AutoShape 36"/>
              <p:cNvCxnSpPr>
                <a:cxnSpLocks noChangeShapeType="1"/>
                <a:stCxn id="10" idx="2"/>
                <a:endCxn id="49" idx="0"/>
              </p:cNvCxnSpPr>
              <p:nvPr/>
            </p:nvCxnSpPr>
            <p:spPr bwMode="auto">
              <a:xfrm rot="5400000">
                <a:off x="960" y="3000"/>
                <a:ext cx="720" cy="576"/>
              </a:xfrm>
              <a:prstGeom prst="curvedConnector3">
                <a:avLst>
                  <a:gd name="adj1" fmla="val 50000"/>
                </a:avLst>
              </a:prstGeom>
              <a:noFill/>
              <a:ln w="9525">
                <a:solidFill>
                  <a:schemeClr val="tx1"/>
                </a:solidFill>
                <a:round/>
                <a:headEnd/>
                <a:tailEnd type="triangle" w="med" len="med"/>
              </a:ln>
            </p:spPr>
          </p:cxnSp>
          <p:cxnSp>
            <p:nvCxnSpPr>
              <p:cNvPr id="39" name="AutoShape 37"/>
              <p:cNvCxnSpPr>
                <a:cxnSpLocks noChangeShapeType="1"/>
                <a:stCxn id="10" idx="2"/>
                <a:endCxn id="48" idx="0"/>
              </p:cNvCxnSpPr>
              <p:nvPr/>
            </p:nvCxnSpPr>
            <p:spPr bwMode="auto">
              <a:xfrm rot="5400000">
                <a:off x="840" y="2880"/>
                <a:ext cx="720" cy="816"/>
              </a:xfrm>
              <a:prstGeom prst="curvedConnector3">
                <a:avLst>
                  <a:gd name="adj1" fmla="val 50000"/>
                </a:avLst>
              </a:prstGeom>
              <a:noFill/>
              <a:ln w="9525">
                <a:solidFill>
                  <a:schemeClr val="tx1"/>
                </a:solidFill>
                <a:round/>
                <a:headEnd/>
                <a:tailEnd type="triangle" w="med" len="med"/>
              </a:ln>
            </p:spPr>
          </p:cxnSp>
          <p:cxnSp>
            <p:nvCxnSpPr>
              <p:cNvPr id="40" name="AutoShape 38"/>
              <p:cNvCxnSpPr>
                <a:cxnSpLocks noChangeShapeType="1"/>
                <a:stCxn id="10" idx="2"/>
                <a:endCxn id="47" idx="0"/>
              </p:cNvCxnSpPr>
              <p:nvPr/>
            </p:nvCxnSpPr>
            <p:spPr bwMode="auto">
              <a:xfrm rot="5400000">
                <a:off x="720" y="2760"/>
                <a:ext cx="720" cy="1056"/>
              </a:xfrm>
              <a:prstGeom prst="curvedConnector3">
                <a:avLst>
                  <a:gd name="adj1" fmla="val 50000"/>
                </a:avLst>
              </a:prstGeom>
              <a:noFill/>
              <a:ln w="9525">
                <a:solidFill>
                  <a:schemeClr val="tx1"/>
                </a:solidFill>
                <a:round/>
                <a:headEnd/>
                <a:tailEnd type="triangle" w="med" len="med"/>
              </a:ln>
            </p:spPr>
          </p:cxnSp>
          <p:cxnSp>
            <p:nvCxnSpPr>
              <p:cNvPr id="41" name="AutoShape 39"/>
              <p:cNvCxnSpPr>
                <a:cxnSpLocks noChangeShapeType="1"/>
                <a:stCxn id="10" idx="2"/>
                <a:endCxn id="52" idx="0"/>
              </p:cNvCxnSpPr>
              <p:nvPr/>
            </p:nvCxnSpPr>
            <p:spPr bwMode="auto">
              <a:xfrm rot="16200000" flipH="1">
                <a:off x="1320" y="3216"/>
                <a:ext cx="720" cy="144"/>
              </a:xfrm>
              <a:prstGeom prst="curvedConnector3">
                <a:avLst>
                  <a:gd name="adj1" fmla="val 50000"/>
                </a:avLst>
              </a:prstGeom>
              <a:noFill/>
              <a:ln w="9525">
                <a:solidFill>
                  <a:schemeClr val="tx1"/>
                </a:solidFill>
                <a:round/>
                <a:headEnd/>
                <a:tailEnd type="triangle" w="med" len="med"/>
              </a:ln>
            </p:spPr>
          </p:cxnSp>
          <p:cxnSp>
            <p:nvCxnSpPr>
              <p:cNvPr id="42" name="AutoShape 41"/>
              <p:cNvCxnSpPr>
                <a:cxnSpLocks noChangeShapeType="1"/>
                <a:stCxn id="10" idx="2"/>
                <a:endCxn id="53" idx="0"/>
              </p:cNvCxnSpPr>
              <p:nvPr/>
            </p:nvCxnSpPr>
            <p:spPr bwMode="auto">
              <a:xfrm rot="16200000" flipH="1">
                <a:off x="1455" y="3080"/>
                <a:ext cx="720" cy="415"/>
              </a:xfrm>
              <a:prstGeom prst="curvedConnector3">
                <a:avLst>
                  <a:gd name="adj1" fmla="val 50000"/>
                </a:avLst>
              </a:prstGeom>
              <a:noFill/>
              <a:ln w="9525">
                <a:solidFill>
                  <a:schemeClr val="tx1"/>
                </a:solidFill>
                <a:round/>
                <a:headEnd/>
                <a:tailEnd type="triangle" w="med" len="med"/>
              </a:ln>
            </p:spPr>
          </p:cxnSp>
          <p:cxnSp>
            <p:nvCxnSpPr>
              <p:cNvPr id="43" name="AutoShape 42"/>
              <p:cNvCxnSpPr>
                <a:cxnSpLocks noChangeShapeType="1"/>
                <a:stCxn id="10" idx="2"/>
                <a:endCxn id="54" idx="0"/>
              </p:cNvCxnSpPr>
              <p:nvPr/>
            </p:nvCxnSpPr>
            <p:spPr bwMode="auto">
              <a:xfrm rot="16200000" flipH="1">
                <a:off x="1599" y="2936"/>
                <a:ext cx="720" cy="703"/>
              </a:xfrm>
              <a:prstGeom prst="curvedConnector3">
                <a:avLst>
                  <a:gd name="adj1" fmla="val 50000"/>
                </a:avLst>
              </a:prstGeom>
              <a:noFill/>
              <a:ln w="9525">
                <a:solidFill>
                  <a:schemeClr val="tx1"/>
                </a:solidFill>
                <a:round/>
                <a:headEnd/>
                <a:tailEnd type="triangle" w="med" len="med"/>
              </a:ln>
            </p:spPr>
          </p:cxnSp>
        </p:grpSp>
        <p:sp>
          <p:nvSpPr>
            <p:cNvPr id="24" name="Text Box 43"/>
            <p:cNvSpPr txBox="1">
              <a:spLocks noChangeArrowheads="1"/>
            </p:cNvSpPr>
            <p:nvPr/>
          </p:nvSpPr>
          <p:spPr bwMode="auto">
            <a:xfrm>
              <a:off x="1674813" y="4659868"/>
              <a:ext cx="593239" cy="369332"/>
            </a:xfrm>
            <a:prstGeom prst="rect">
              <a:avLst/>
            </a:prstGeom>
            <a:noFill/>
            <a:ln w="9525">
              <a:noFill/>
              <a:miter lim="800000"/>
              <a:headEnd/>
              <a:tailEnd/>
            </a:ln>
          </p:spPr>
          <p:txBody>
            <a:bodyPr wrap="none">
              <a:spAutoFit/>
            </a:bodyPr>
            <a:lstStyle/>
            <a:p>
              <a:pPr eaLnBrk="0" hangingPunct="0"/>
              <a:r>
                <a:rPr lang="en-US" sz="1200" b="1" i="1" dirty="0">
                  <a:latin typeface="Arial Narrow" pitchFamily="34" charset="0"/>
                </a:rPr>
                <a:t>Tuition</a:t>
              </a:r>
            </a:p>
          </p:txBody>
        </p:sp>
        <p:sp>
          <p:nvSpPr>
            <p:cNvPr id="25" name="Text Box 44"/>
            <p:cNvSpPr txBox="1">
              <a:spLocks noChangeArrowheads="1"/>
            </p:cNvSpPr>
            <p:nvPr/>
          </p:nvSpPr>
          <p:spPr bwMode="auto">
            <a:xfrm>
              <a:off x="3079743" y="4622800"/>
              <a:ext cx="1117614" cy="615553"/>
            </a:xfrm>
            <a:prstGeom prst="rect">
              <a:avLst/>
            </a:prstGeom>
            <a:noFill/>
            <a:ln w="38100">
              <a:noFill/>
              <a:miter lim="800000"/>
              <a:headEnd/>
              <a:tailEnd/>
            </a:ln>
          </p:spPr>
          <p:txBody>
            <a:bodyPr wrap="none">
              <a:spAutoFit/>
            </a:bodyPr>
            <a:lstStyle/>
            <a:p>
              <a:pPr algn="ctr" eaLnBrk="0" hangingPunct="0"/>
              <a:r>
                <a:rPr lang="en-US" sz="1200" b="1" i="1" dirty="0">
                  <a:latin typeface="Arial Narrow" pitchFamily="34" charset="0"/>
                </a:rPr>
                <a:t>Implementation</a:t>
              </a:r>
            </a:p>
            <a:p>
              <a:pPr algn="ctr" eaLnBrk="0" hangingPunct="0"/>
              <a:r>
                <a:rPr lang="en-US" sz="1200" b="1" i="1" dirty="0">
                  <a:latin typeface="Arial Narrow" pitchFamily="34" charset="0"/>
                </a:rPr>
                <a:t>Guidelines</a:t>
              </a:r>
            </a:p>
          </p:txBody>
        </p:sp>
        <p:grpSp>
          <p:nvGrpSpPr>
            <p:cNvPr id="26" name="Group 45"/>
            <p:cNvGrpSpPr>
              <a:grpSpLocks/>
            </p:cNvGrpSpPr>
            <p:nvPr/>
          </p:nvGrpSpPr>
          <p:grpSpPr bwMode="auto">
            <a:xfrm>
              <a:off x="3352800" y="1981200"/>
              <a:ext cx="971550" cy="1066800"/>
              <a:chOff x="1968" y="1272"/>
              <a:chExt cx="816" cy="648"/>
            </a:xfrm>
          </p:grpSpPr>
          <p:cxnSp>
            <p:nvCxnSpPr>
              <p:cNvPr id="33" name="AutoShape 46"/>
              <p:cNvCxnSpPr>
                <a:cxnSpLocks noChangeShapeType="1"/>
              </p:cNvCxnSpPr>
              <p:nvPr/>
            </p:nvCxnSpPr>
            <p:spPr bwMode="auto">
              <a:xfrm flipH="1">
                <a:off x="1968" y="1272"/>
                <a:ext cx="816" cy="648"/>
              </a:xfrm>
              <a:prstGeom prst="curvedConnector3">
                <a:avLst>
                  <a:gd name="adj1" fmla="val -17648"/>
                </a:avLst>
              </a:prstGeom>
              <a:noFill/>
              <a:ln w="9525" cap="rnd">
                <a:solidFill>
                  <a:schemeClr val="tx1"/>
                </a:solidFill>
                <a:prstDash val="sysDot"/>
                <a:round/>
                <a:headEnd/>
                <a:tailEnd type="triangle" w="med" len="med"/>
              </a:ln>
            </p:spPr>
          </p:cxnSp>
          <p:cxnSp>
            <p:nvCxnSpPr>
              <p:cNvPr id="34" name="AutoShape 47"/>
              <p:cNvCxnSpPr>
                <a:cxnSpLocks noChangeShapeType="1"/>
              </p:cNvCxnSpPr>
              <p:nvPr/>
            </p:nvCxnSpPr>
            <p:spPr bwMode="auto">
              <a:xfrm flipH="1">
                <a:off x="1968" y="1416"/>
                <a:ext cx="816" cy="504"/>
              </a:xfrm>
              <a:prstGeom prst="curvedConnector3">
                <a:avLst>
                  <a:gd name="adj1" fmla="val -17648"/>
                </a:avLst>
              </a:prstGeom>
              <a:noFill/>
              <a:ln w="9525" cap="rnd">
                <a:solidFill>
                  <a:schemeClr val="tx1"/>
                </a:solidFill>
                <a:prstDash val="sysDot"/>
                <a:round/>
                <a:headEnd/>
                <a:tailEnd type="triangle" w="med" len="med"/>
              </a:ln>
            </p:spPr>
          </p:cxnSp>
          <p:cxnSp>
            <p:nvCxnSpPr>
              <p:cNvPr id="35" name="AutoShape 48"/>
              <p:cNvCxnSpPr>
                <a:cxnSpLocks noChangeShapeType="1"/>
              </p:cNvCxnSpPr>
              <p:nvPr/>
            </p:nvCxnSpPr>
            <p:spPr bwMode="auto">
              <a:xfrm flipH="1">
                <a:off x="1968" y="1560"/>
                <a:ext cx="816" cy="360"/>
              </a:xfrm>
              <a:prstGeom prst="curvedConnector3">
                <a:avLst>
                  <a:gd name="adj1" fmla="val -17648"/>
                </a:avLst>
              </a:prstGeom>
              <a:noFill/>
              <a:ln w="9525" cap="rnd">
                <a:solidFill>
                  <a:schemeClr val="tx1"/>
                </a:solidFill>
                <a:prstDash val="sysDot"/>
                <a:round/>
                <a:headEnd/>
                <a:tailEnd type="triangle" w="med" len="med"/>
              </a:ln>
            </p:spPr>
          </p:cxnSp>
        </p:grpSp>
        <p:grpSp>
          <p:nvGrpSpPr>
            <p:cNvPr id="27" name="Group 49"/>
            <p:cNvGrpSpPr>
              <a:grpSpLocks/>
            </p:cNvGrpSpPr>
            <p:nvPr/>
          </p:nvGrpSpPr>
          <p:grpSpPr bwMode="auto">
            <a:xfrm>
              <a:off x="3276600" y="1981200"/>
              <a:ext cx="1066800" cy="1790700"/>
              <a:chOff x="1680" y="1176"/>
              <a:chExt cx="864" cy="1104"/>
            </a:xfrm>
          </p:grpSpPr>
          <p:cxnSp>
            <p:nvCxnSpPr>
              <p:cNvPr id="30" name="AutoShape 50"/>
              <p:cNvCxnSpPr>
                <a:cxnSpLocks noChangeShapeType="1"/>
                <a:stCxn id="17" idx="3"/>
                <a:endCxn id="9" idx="3"/>
              </p:cNvCxnSpPr>
              <p:nvPr/>
            </p:nvCxnSpPr>
            <p:spPr bwMode="auto">
              <a:xfrm flipH="1">
                <a:off x="1680" y="1464"/>
                <a:ext cx="864" cy="816"/>
              </a:xfrm>
              <a:prstGeom prst="curvedConnector3">
                <a:avLst>
                  <a:gd name="adj1" fmla="val -16667"/>
                </a:avLst>
              </a:prstGeom>
              <a:noFill/>
              <a:ln w="9525" cap="rnd">
                <a:solidFill>
                  <a:schemeClr val="tx1"/>
                </a:solidFill>
                <a:prstDash val="sysDot"/>
                <a:round/>
                <a:headEnd/>
                <a:tailEnd type="triangle" w="med" len="med"/>
              </a:ln>
            </p:spPr>
          </p:cxnSp>
          <p:cxnSp>
            <p:nvCxnSpPr>
              <p:cNvPr id="31" name="AutoShape 51"/>
              <p:cNvCxnSpPr>
                <a:cxnSpLocks noChangeShapeType="1"/>
                <a:stCxn id="14" idx="3"/>
                <a:endCxn id="9" idx="3"/>
              </p:cNvCxnSpPr>
              <p:nvPr/>
            </p:nvCxnSpPr>
            <p:spPr bwMode="auto">
              <a:xfrm flipH="1">
                <a:off x="1680" y="1176"/>
                <a:ext cx="864" cy="1104"/>
              </a:xfrm>
              <a:prstGeom prst="curvedConnector3">
                <a:avLst>
                  <a:gd name="adj1" fmla="val -16667"/>
                </a:avLst>
              </a:prstGeom>
              <a:noFill/>
              <a:ln w="9525" cap="rnd">
                <a:solidFill>
                  <a:schemeClr val="tx1"/>
                </a:solidFill>
                <a:prstDash val="sysDot"/>
                <a:round/>
                <a:headEnd/>
                <a:tailEnd type="triangle" w="med" len="med"/>
              </a:ln>
            </p:spPr>
          </p:cxnSp>
          <p:cxnSp>
            <p:nvCxnSpPr>
              <p:cNvPr id="32" name="AutoShape 52"/>
              <p:cNvCxnSpPr>
                <a:cxnSpLocks noChangeShapeType="1"/>
                <a:stCxn id="15" idx="3"/>
                <a:endCxn id="9" idx="3"/>
              </p:cNvCxnSpPr>
              <p:nvPr/>
            </p:nvCxnSpPr>
            <p:spPr bwMode="auto">
              <a:xfrm flipH="1">
                <a:off x="1680" y="1320"/>
                <a:ext cx="864" cy="960"/>
              </a:xfrm>
              <a:prstGeom prst="curvedConnector3">
                <a:avLst>
                  <a:gd name="adj1" fmla="val -16667"/>
                </a:avLst>
              </a:prstGeom>
              <a:noFill/>
              <a:ln w="9525" cap="rnd">
                <a:solidFill>
                  <a:schemeClr val="tx1"/>
                </a:solidFill>
                <a:prstDash val="sysDot"/>
                <a:round/>
                <a:headEnd/>
                <a:tailEnd type="triangle" w="med" len="med"/>
              </a:ln>
            </p:spPr>
          </p:cxnSp>
        </p:grpSp>
        <p:sp>
          <p:nvSpPr>
            <p:cNvPr id="28" name="Rectangle 53"/>
            <p:cNvSpPr>
              <a:spLocks noChangeArrowheads="1"/>
            </p:cNvSpPr>
            <p:nvPr/>
          </p:nvSpPr>
          <p:spPr bwMode="auto">
            <a:xfrm>
              <a:off x="773113" y="4648200"/>
              <a:ext cx="762000" cy="533400"/>
            </a:xfrm>
            <a:prstGeom prst="rect">
              <a:avLst/>
            </a:prstGeom>
            <a:solidFill>
              <a:schemeClr val="bg2"/>
            </a:solidFill>
            <a:ln w="9525">
              <a:solidFill>
                <a:schemeClr val="bg1"/>
              </a:solidFill>
              <a:miter lim="800000"/>
              <a:headEnd/>
              <a:tailEnd/>
            </a:ln>
          </p:spPr>
          <p:txBody>
            <a:bodyPr wrap="none" anchor="ctr"/>
            <a:lstStyle/>
            <a:p>
              <a:pPr algn="ctr"/>
              <a:r>
                <a:rPr lang="en-US" sz="1400" b="1">
                  <a:latin typeface="Arial Narrow" pitchFamily="34" charset="0"/>
                </a:rPr>
                <a:t>Regents/</a:t>
              </a:r>
            </a:p>
            <a:p>
              <a:pPr algn="ctr"/>
              <a:r>
                <a:rPr lang="en-US" sz="1400" b="1">
                  <a:latin typeface="Arial Narrow" pitchFamily="34" charset="0"/>
                </a:rPr>
                <a:t>OCHE</a:t>
              </a:r>
            </a:p>
          </p:txBody>
        </p:sp>
        <p:sp>
          <p:nvSpPr>
            <p:cNvPr id="29" name="Line 32"/>
            <p:cNvSpPr>
              <a:spLocks noChangeShapeType="1"/>
            </p:cNvSpPr>
            <p:nvPr/>
          </p:nvSpPr>
          <p:spPr bwMode="auto">
            <a:xfrm flipH="1">
              <a:off x="1524000" y="4953000"/>
              <a:ext cx="2819400" cy="0"/>
            </a:xfrm>
            <a:prstGeom prst="line">
              <a:avLst/>
            </a:prstGeom>
            <a:noFill/>
            <a:ln w="28575">
              <a:solidFill>
                <a:schemeClr val="tx1"/>
              </a:solidFill>
              <a:prstDash val="dash"/>
              <a:round/>
              <a:headEnd/>
              <a:tailEnd/>
            </a:ln>
          </p:spPr>
          <p:txBody>
            <a:bodyPr/>
            <a:lstStyle/>
            <a:p>
              <a:endParaRPr lang="en-US"/>
            </a:p>
          </p:txBody>
        </p:sp>
      </p:grpSp>
      <p:sp>
        <p:nvSpPr>
          <p:cNvPr id="55" name="TextBox 54"/>
          <p:cNvSpPr txBox="1"/>
          <p:nvPr/>
        </p:nvSpPr>
        <p:spPr>
          <a:xfrm>
            <a:off x="762000" y="1352550"/>
            <a:ext cx="1905000" cy="276999"/>
          </a:xfrm>
          <a:prstGeom prst="rect">
            <a:avLst/>
          </a:prstGeom>
          <a:noFill/>
        </p:spPr>
        <p:txBody>
          <a:bodyPr wrap="square" rtlCol="0">
            <a:spAutoFit/>
          </a:bodyPr>
          <a:lstStyle/>
          <a:p>
            <a:pPr algn="ctr"/>
            <a:r>
              <a:rPr lang="en-US" sz="1200" i="1" dirty="0" smtClean="0">
                <a:solidFill>
                  <a:schemeClr val="tx1">
                    <a:lumMod val="50000"/>
                    <a:lumOff val="50000"/>
                  </a:schemeClr>
                </a:solidFill>
                <a:latin typeface="Georgia" pitchFamily="18" charset="0"/>
              </a:rPr>
              <a:t>January -February</a:t>
            </a:r>
            <a:endParaRPr lang="en-US" sz="1200" i="1" dirty="0">
              <a:solidFill>
                <a:schemeClr val="tx1">
                  <a:lumMod val="50000"/>
                  <a:lumOff val="50000"/>
                </a:schemeClr>
              </a:solidFill>
              <a:latin typeface="Georgia" pitchFamily="18" charset="0"/>
            </a:endParaRPr>
          </a:p>
        </p:txBody>
      </p:sp>
      <p:sp>
        <p:nvSpPr>
          <p:cNvPr id="56" name="TextBox 55"/>
          <p:cNvSpPr txBox="1"/>
          <p:nvPr/>
        </p:nvSpPr>
        <p:spPr>
          <a:xfrm>
            <a:off x="5562600" y="3894951"/>
            <a:ext cx="1295400" cy="276999"/>
          </a:xfrm>
          <a:prstGeom prst="rect">
            <a:avLst/>
          </a:prstGeom>
          <a:noFill/>
        </p:spPr>
        <p:txBody>
          <a:bodyPr wrap="square" rtlCol="0">
            <a:spAutoFit/>
          </a:bodyPr>
          <a:lstStyle/>
          <a:p>
            <a:pPr algn="ctr"/>
            <a:r>
              <a:rPr lang="en-US" sz="1200" i="1" dirty="0" smtClean="0">
                <a:solidFill>
                  <a:schemeClr val="tx1">
                    <a:lumMod val="50000"/>
                    <a:lumOff val="50000"/>
                  </a:schemeClr>
                </a:solidFill>
                <a:latin typeface="Georgia" pitchFamily="18" charset="0"/>
              </a:rPr>
              <a:t>April - June</a:t>
            </a:r>
            <a:endParaRPr lang="en-US" sz="1200" i="1" dirty="0">
              <a:solidFill>
                <a:schemeClr val="tx1">
                  <a:lumMod val="50000"/>
                  <a:lumOff val="50000"/>
                </a:schemeClr>
              </a:solidFill>
              <a:latin typeface="Georgia" pitchFamily="18" charset="0"/>
            </a:endParaRPr>
          </a:p>
        </p:txBody>
      </p:sp>
      <p:sp>
        <p:nvSpPr>
          <p:cNvPr id="57" name="TextBox 56"/>
          <p:cNvSpPr txBox="1"/>
          <p:nvPr/>
        </p:nvSpPr>
        <p:spPr>
          <a:xfrm>
            <a:off x="1371600" y="3409951"/>
            <a:ext cx="1143000" cy="276999"/>
          </a:xfrm>
          <a:prstGeom prst="rect">
            <a:avLst/>
          </a:prstGeom>
          <a:noFill/>
        </p:spPr>
        <p:txBody>
          <a:bodyPr wrap="square" rtlCol="0">
            <a:spAutoFit/>
          </a:bodyPr>
          <a:lstStyle/>
          <a:p>
            <a:pPr algn="ctr"/>
            <a:r>
              <a:rPr lang="en-US" sz="1200" i="1" dirty="0" smtClean="0">
                <a:solidFill>
                  <a:schemeClr val="tx1">
                    <a:lumMod val="50000"/>
                    <a:lumOff val="50000"/>
                  </a:schemeClr>
                </a:solidFill>
                <a:latin typeface="Georgia" pitchFamily="18" charset="0"/>
              </a:rPr>
              <a:t>April</a:t>
            </a:r>
            <a:endParaRPr lang="en-US" sz="1200" i="1" dirty="0">
              <a:solidFill>
                <a:schemeClr val="tx1">
                  <a:lumMod val="50000"/>
                  <a:lumOff val="50000"/>
                </a:schemeClr>
              </a:solidFill>
              <a:latin typeface="Georgia" pitchFamily="18" charset="0"/>
            </a:endParaRPr>
          </a:p>
        </p:txBody>
      </p:sp>
      <p:sp>
        <p:nvSpPr>
          <p:cNvPr id="58" name="TextBox 57"/>
          <p:cNvSpPr txBox="1"/>
          <p:nvPr/>
        </p:nvSpPr>
        <p:spPr>
          <a:xfrm>
            <a:off x="2667000" y="2190751"/>
            <a:ext cx="1295400" cy="276999"/>
          </a:xfrm>
          <a:prstGeom prst="rect">
            <a:avLst/>
          </a:prstGeom>
          <a:noFill/>
        </p:spPr>
        <p:txBody>
          <a:bodyPr wrap="square" rtlCol="0">
            <a:spAutoFit/>
          </a:bodyPr>
          <a:lstStyle/>
          <a:p>
            <a:pPr algn="ctr"/>
            <a:r>
              <a:rPr lang="en-US" sz="1200" i="1" dirty="0" smtClean="0">
                <a:solidFill>
                  <a:schemeClr val="tx1">
                    <a:lumMod val="50000"/>
                    <a:lumOff val="50000"/>
                  </a:schemeClr>
                </a:solidFill>
                <a:latin typeface="Georgia" pitchFamily="18" charset="0"/>
              </a:rPr>
              <a:t>Late February</a:t>
            </a:r>
            <a:endParaRPr lang="en-US" sz="1200" i="1" dirty="0">
              <a:solidFill>
                <a:schemeClr val="tx1">
                  <a:lumMod val="50000"/>
                  <a:lumOff val="50000"/>
                </a:schemeClr>
              </a:solidFill>
              <a:latin typeface="Georgia" pitchFamily="18" charset="0"/>
            </a:endParaRPr>
          </a:p>
        </p:txBody>
      </p:sp>
      <p:sp>
        <p:nvSpPr>
          <p:cNvPr id="59" name="TextBox 58"/>
          <p:cNvSpPr txBox="1"/>
          <p:nvPr/>
        </p:nvSpPr>
        <p:spPr>
          <a:xfrm>
            <a:off x="3048000" y="2999601"/>
            <a:ext cx="1295400" cy="276999"/>
          </a:xfrm>
          <a:prstGeom prst="rect">
            <a:avLst/>
          </a:prstGeom>
          <a:noFill/>
        </p:spPr>
        <p:txBody>
          <a:bodyPr wrap="square" rtlCol="0">
            <a:spAutoFit/>
          </a:bodyPr>
          <a:lstStyle/>
          <a:p>
            <a:pPr algn="ctr"/>
            <a:r>
              <a:rPr lang="en-US" sz="1200" i="1" dirty="0" smtClean="0">
                <a:solidFill>
                  <a:schemeClr val="tx1">
                    <a:lumMod val="50000"/>
                    <a:lumOff val="50000"/>
                  </a:schemeClr>
                </a:solidFill>
                <a:latin typeface="Georgia" pitchFamily="18" charset="0"/>
              </a:rPr>
              <a:t>March</a:t>
            </a:r>
            <a:endParaRPr lang="en-US" sz="1200" i="1" dirty="0">
              <a:solidFill>
                <a:schemeClr val="tx1">
                  <a:lumMod val="50000"/>
                  <a:lumOff val="50000"/>
                </a:schemeClr>
              </a:solidFill>
              <a:latin typeface="Georgia" pitchFamily="18" charset="0"/>
            </a:endParaRPr>
          </a:p>
        </p:txBody>
      </p:sp>
      <p:sp>
        <p:nvSpPr>
          <p:cNvPr id="60" name="TextBox 59"/>
          <p:cNvSpPr txBox="1"/>
          <p:nvPr/>
        </p:nvSpPr>
        <p:spPr>
          <a:xfrm>
            <a:off x="5638800" y="3276601"/>
            <a:ext cx="1371600" cy="276999"/>
          </a:xfrm>
          <a:prstGeom prst="rect">
            <a:avLst/>
          </a:prstGeom>
          <a:noFill/>
        </p:spPr>
        <p:txBody>
          <a:bodyPr wrap="square" rtlCol="0">
            <a:spAutoFit/>
          </a:bodyPr>
          <a:lstStyle/>
          <a:p>
            <a:pPr algn="ctr"/>
            <a:r>
              <a:rPr lang="en-US" sz="1200" i="1" dirty="0" smtClean="0">
                <a:solidFill>
                  <a:schemeClr val="tx1">
                    <a:lumMod val="50000"/>
                    <a:lumOff val="50000"/>
                  </a:schemeClr>
                </a:solidFill>
                <a:latin typeface="Georgia" pitchFamily="18" charset="0"/>
              </a:rPr>
              <a:t>Late March</a:t>
            </a:r>
            <a:endParaRPr lang="en-US" sz="1200" i="1" dirty="0">
              <a:solidFill>
                <a:schemeClr val="tx1">
                  <a:lumMod val="50000"/>
                  <a:lumOff val="50000"/>
                </a:schemeClr>
              </a:solidFill>
              <a:latin typeface="Georgia" pitchFamily="18" charset="0"/>
            </a:endParaRPr>
          </a:p>
        </p:txBody>
      </p:sp>
    </p:spTree>
    <p:extLst>
      <p:ext uri="{BB962C8B-B14F-4D97-AF65-F5344CB8AC3E}">
        <p14:creationId xmlns:p14="http://schemas.microsoft.com/office/powerpoint/2010/main" val="39328563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56"/>
                                        </p:tgtEl>
                                        <p:attrNameLst>
                                          <p:attrName>style.visibility</p:attrName>
                                        </p:attrNameLst>
                                      </p:cBhvr>
                                      <p:to>
                                        <p:strVal val="visible"/>
                                      </p:to>
                                    </p:set>
                                    <p:anim calcmode="lin" valueType="num">
                                      <p:cBhvr>
                                        <p:cTn id="12" dur="500" fill="hold"/>
                                        <p:tgtEl>
                                          <p:spTgt spid="56"/>
                                        </p:tgtEl>
                                        <p:attrNameLst>
                                          <p:attrName>ppt_w</p:attrName>
                                        </p:attrNameLst>
                                      </p:cBhvr>
                                      <p:tavLst>
                                        <p:tav tm="0">
                                          <p:val>
                                            <p:fltVal val="0"/>
                                          </p:val>
                                        </p:tav>
                                        <p:tav tm="100000">
                                          <p:val>
                                            <p:strVal val="#ppt_w"/>
                                          </p:val>
                                        </p:tav>
                                      </p:tavLst>
                                    </p:anim>
                                    <p:anim calcmode="lin" valueType="num">
                                      <p:cBhvr>
                                        <p:cTn id="13" dur="500" fill="hold"/>
                                        <p:tgtEl>
                                          <p:spTgt spid="56"/>
                                        </p:tgtEl>
                                        <p:attrNameLst>
                                          <p:attrName>ppt_h</p:attrName>
                                        </p:attrNameLst>
                                      </p:cBhvr>
                                      <p:tavLst>
                                        <p:tav tm="0">
                                          <p:val>
                                            <p:fltVal val="0"/>
                                          </p:val>
                                        </p:tav>
                                        <p:tav tm="100000">
                                          <p:val>
                                            <p:strVal val="#ppt_h"/>
                                          </p:val>
                                        </p:tav>
                                      </p:tavLst>
                                    </p:anim>
                                    <p:animEffect transition="in" filter="fade">
                                      <p:cBhvr>
                                        <p:cTn id="14" dur="500"/>
                                        <p:tgtEl>
                                          <p:spTgt spid="56"/>
                                        </p:tgtEl>
                                      </p:cBhvr>
                                    </p:animEffect>
                                  </p:childTnLst>
                                </p:cTn>
                              </p:par>
                              <p:par>
                                <p:cTn id="15" presetID="53" presetClass="entr" presetSubtype="16" fill="hold" grpId="0" nodeType="withEffect">
                                  <p:stCondLst>
                                    <p:cond delay="250"/>
                                  </p:stCondLst>
                                  <p:childTnLst>
                                    <p:set>
                                      <p:cBhvr>
                                        <p:cTn id="16" dur="1" fill="hold">
                                          <p:stCondLst>
                                            <p:cond delay="0"/>
                                          </p:stCondLst>
                                        </p:cTn>
                                        <p:tgtEl>
                                          <p:spTgt spid="57"/>
                                        </p:tgtEl>
                                        <p:attrNameLst>
                                          <p:attrName>style.visibility</p:attrName>
                                        </p:attrNameLst>
                                      </p:cBhvr>
                                      <p:to>
                                        <p:strVal val="visible"/>
                                      </p:to>
                                    </p:set>
                                    <p:anim calcmode="lin" valueType="num">
                                      <p:cBhvr>
                                        <p:cTn id="17" dur="500" fill="hold"/>
                                        <p:tgtEl>
                                          <p:spTgt spid="57"/>
                                        </p:tgtEl>
                                        <p:attrNameLst>
                                          <p:attrName>ppt_w</p:attrName>
                                        </p:attrNameLst>
                                      </p:cBhvr>
                                      <p:tavLst>
                                        <p:tav tm="0">
                                          <p:val>
                                            <p:fltVal val="0"/>
                                          </p:val>
                                        </p:tav>
                                        <p:tav tm="100000">
                                          <p:val>
                                            <p:strVal val="#ppt_w"/>
                                          </p:val>
                                        </p:tav>
                                      </p:tavLst>
                                    </p:anim>
                                    <p:anim calcmode="lin" valueType="num">
                                      <p:cBhvr>
                                        <p:cTn id="18" dur="500" fill="hold"/>
                                        <p:tgtEl>
                                          <p:spTgt spid="57"/>
                                        </p:tgtEl>
                                        <p:attrNameLst>
                                          <p:attrName>ppt_h</p:attrName>
                                        </p:attrNameLst>
                                      </p:cBhvr>
                                      <p:tavLst>
                                        <p:tav tm="0">
                                          <p:val>
                                            <p:fltVal val="0"/>
                                          </p:val>
                                        </p:tav>
                                        <p:tav tm="100000">
                                          <p:val>
                                            <p:strVal val="#ppt_h"/>
                                          </p:val>
                                        </p:tav>
                                      </p:tavLst>
                                    </p:anim>
                                    <p:animEffect transition="in" filter="fade">
                                      <p:cBhvr>
                                        <p:cTn id="19" dur="500"/>
                                        <p:tgtEl>
                                          <p:spTgt spid="57"/>
                                        </p:tgtEl>
                                      </p:cBhvr>
                                    </p:animEffect>
                                  </p:childTnLst>
                                </p:cTn>
                              </p:par>
                              <p:par>
                                <p:cTn id="20" presetID="53" presetClass="entr" presetSubtype="16" fill="hold" grpId="0" nodeType="withEffect">
                                  <p:stCondLst>
                                    <p:cond delay="250"/>
                                  </p:stCondLst>
                                  <p:childTnLst>
                                    <p:set>
                                      <p:cBhvr>
                                        <p:cTn id="21" dur="1" fill="hold">
                                          <p:stCondLst>
                                            <p:cond delay="0"/>
                                          </p:stCondLst>
                                        </p:cTn>
                                        <p:tgtEl>
                                          <p:spTgt spid="58"/>
                                        </p:tgtEl>
                                        <p:attrNameLst>
                                          <p:attrName>style.visibility</p:attrName>
                                        </p:attrNameLst>
                                      </p:cBhvr>
                                      <p:to>
                                        <p:strVal val="visible"/>
                                      </p:to>
                                    </p:set>
                                    <p:anim calcmode="lin" valueType="num">
                                      <p:cBhvr>
                                        <p:cTn id="22" dur="500" fill="hold"/>
                                        <p:tgtEl>
                                          <p:spTgt spid="58"/>
                                        </p:tgtEl>
                                        <p:attrNameLst>
                                          <p:attrName>ppt_w</p:attrName>
                                        </p:attrNameLst>
                                      </p:cBhvr>
                                      <p:tavLst>
                                        <p:tav tm="0">
                                          <p:val>
                                            <p:fltVal val="0"/>
                                          </p:val>
                                        </p:tav>
                                        <p:tav tm="100000">
                                          <p:val>
                                            <p:strVal val="#ppt_w"/>
                                          </p:val>
                                        </p:tav>
                                      </p:tavLst>
                                    </p:anim>
                                    <p:anim calcmode="lin" valueType="num">
                                      <p:cBhvr>
                                        <p:cTn id="23" dur="500" fill="hold"/>
                                        <p:tgtEl>
                                          <p:spTgt spid="58"/>
                                        </p:tgtEl>
                                        <p:attrNameLst>
                                          <p:attrName>ppt_h</p:attrName>
                                        </p:attrNameLst>
                                      </p:cBhvr>
                                      <p:tavLst>
                                        <p:tav tm="0">
                                          <p:val>
                                            <p:fltVal val="0"/>
                                          </p:val>
                                        </p:tav>
                                        <p:tav tm="100000">
                                          <p:val>
                                            <p:strVal val="#ppt_h"/>
                                          </p:val>
                                        </p:tav>
                                      </p:tavLst>
                                    </p:anim>
                                    <p:animEffect transition="in" filter="fade">
                                      <p:cBhvr>
                                        <p:cTn id="24" dur="500"/>
                                        <p:tgtEl>
                                          <p:spTgt spid="58"/>
                                        </p:tgtEl>
                                      </p:cBhvr>
                                    </p:animEffect>
                                  </p:childTnLst>
                                </p:cTn>
                              </p:par>
                              <p:par>
                                <p:cTn id="25" presetID="53" presetClass="entr" presetSubtype="16" fill="hold" grpId="0" nodeType="withEffect">
                                  <p:stCondLst>
                                    <p:cond delay="250"/>
                                  </p:stCondLst>
                                  <p:childTnLst>
                                    <p:set>
                                      <p:cBhvr>
                                        <p:cTn id="26" dur="1" fill="hold">
                                          <p:stCondLst>
                                            <p:cond delay="0"/>
                                          </p:stCondLst>
                                        </p:cTn>
                                        <p:tgtEl>
                                          <p:spTgt spid="59"/>
                                        </p:tgtEl>
                                        <p:attrNameLst>
                                          <p:attrName>style.visibility</p:attrName>
                                        </p:attrNameLst>
                                      </p:cBhvr>
                                      <p:to>
                                        <p:strVal val="visible"/>
                                      </p:to>
                                    </p:set>
                                    <p:anim calcmode="lin" valueType="num">
                                      <p:cBhvr>
                                        <p:cTn id="27" dur="500" fill="hold"/>
                                        <p:tgtEl>
                                          <p:spTgt spid="59"/>
                                        </p:tgtEl>
                                        <p:attrNameLst>
                                          <p:attrName>ppt_w</p:attrName>
                                        </p:attrNameLst>
                                      </p:cBhvr>
                                      <p:tavLst>
                                        <p:tav tm="0">
                                          <p:val>
                                            <p:fltVal val="0"/>
                                          </p:val>
                                        </p:tav>
                                        <p:tav tm="100000">
                                          <p:val>
                                            <p:strVal val="#ppt_w"/>
                                          </p:val>
                                        </p:tav>
                                      </p:tavLst>
                                    </p:anim>
                                    <p:anim calcmode="lin" valueType="num">
                                      <p:cBhvr>
                                        <p:cTn id="28" dur="500" fill="hold"/>
                                        <p:tgtEl>
                                          <p:spTgt spid="59"/>
                                        </p:tgtEl>
                                        <p:attrNameLst>
                                          <p:attrName>ppt_h</p:attrName>
                                        </p:attrNameLst>
                                      </p:cBhvr>
                                      <p:tavLst>
                                        <p:tav tm="0">
                                          <p:val>
                                            <p:fltVal val="0"/>
                                          </p:val>
                                        </p:tav>
                                        <p:tav tm="100000">
                                          <p:val>
                                            <p:strVal val="#ppt_h"/>
                                          </p:val>
                                        </p:tav>
                                      </p:tavLst>
                                    </p:anim>
                                    <p:animEffect transition="in" filter="fade">
                                      <p:cBhvr>
                                        <p:cTn id="29" dur="500"/>
                                        <p:tgtEl>
                                          <p:spTgt spid="59"/>
                                        </p:tgtEl>
                                      </p:cBhvr>
                                    </p:animEffect>
                                  </p:childTnLst>
                                </p:cTn>
                              </p:par>
                              <p:par>
                                <p:cTn id="30" presetID="53" presetClass="entr" presetSubtype="16" fill="hold" grpId="0" nodeType="withEffect">
                                  <p:stCondLst>
                                    <p:cond delay="250"/>
                                  </p:stCondLst>
                                  <p:childTnLst>
                                    <p:set>
                                      <p:cBhvr>
                                        <p:cTn id="31" dur="1" fill="hold">
                                          <p:stCondLst>
                                            <p:cond delay="0"/>
                                          </p:stCondLst>
                                        </p:cTn>
                                        <p:tgtEl>
                                          <p:spTgt spid="60"/>
                                        </p:tgtEl>
                                        <p:attrNameLst>
                                          <p:attrName>style.visibility</p:attrName>
                                        </p:attrNameLst>
                                      </p:cBhvr>
                                      <p:to>
                                        <p:strVal val="visible"/>
                                      </p:to>
                                    </p:set>
                                    <p:anim calcmode="lin" valueType="num">
                                      <p:cBhvr>
                                        <p:cTn id="32" dur="500" fill="hold"/>
                                        <p:tgtEl>
                                          <p:spTgt spid="60"/>
                                        </p:tgtEl>
                                        <p:attrNameLst>
                                          <p:attrName>ppt_w</p:attrName>
                                        </p:attrNameLst>
                                      </p:cBhvr>
                                      <p:tavLst>
                                        <p:tav tm="0">
                                          <p:val>
                                            <p:fltVal val="0"/>
                                          </p:val>
                                        </p:tav>
                                        <p:tav tm="100000">
                                          <p:val>
                                            <p:strVal val="#ppt_w"/>
                                          </p:val>
                                        </p:tav>
                                      </p:tavLst>
                                    </p:anim>
                                    <p:anim calcmode="lin" valueType="num">
                                      <p:cBhvr>
                                        <p:cTn id="33" dur="500" fill="hold"/>
                                        <p:tgtEl>
                                          <p:spTgt spid="60"/>
                                        </p:tgtEl>
                                        <p:attrNameLst>
                                          <p:attrName>ppt_h</p:attrName>
                                        </p:attrNameLst>
                                      </p:cBhvr>
                                      <p:tavLst>
                                        <p:tav tm="0">
                                          <p:val>
                                            <p:fltVal val="0"/>
                                          </p:val>
                                        </p:tav>
                                        <p:tav tm="100000">
                                          <p:val>
                                            <p:strVal val="#ppt_h"/>
                                          </p:val>
                                        </p:tav>
                                      </p:tavLst>
                                    </p:anim>
                                    <p:animEffect transition="in" filter="fade">
                                      <p:cBhvr>
                                        <p:cTn id="34" dur="500"/>
                                        <p:tgtEl>
                                          <p:spTgt spid="60"/>
                                        </p:tgtEl>
                                      </p:cBhvr>
                                    </p:animEffect>
                                  </p:childTnLst>
                                </p:cTn>
                              </p:par>
                              <p:par>
                                <p:cTn id="35" presetID="53" presetClass="entr" presetSubtype="16" fill="hold" grpId="0" nodeType="withEffect">
                                  <p:stCondLst>
                                    <p:cond delay="250"/>
                                  </p:stCondLst>
                                  <p:childTnLst>
                                    <p:set>
                                      <p:cBhvr>
                                        <p:cTn id="36" dur="1" fill="hold">
                                          <p:stCondLst>
                                            <p:cond delay="0"/>
                                          </p:stCondLst>
                                        </p:cTn>
                                        <p:tgtEl>
                                          <p:spTgt spid="55"/>
                                        </p:tgtEl>
                                        <p:attrNameLst>
                                          <p:attrName>style.visibility</p:attrName>
                                        </p:attrNameLst>
                                      </p:cBhvr>
                                      <p:to>
                                        <p:strVal val="visible"/>
                                      </p:to>
                                    </p:set>
                                    <p:anim calcmode="lin" valueType="num">
                                      <p:cBhvr>
                                        <p:cTn id="37" dur="500" fill="hold"/>
                                        <p:tgtEl>
                                          <p:spTgt spid="55"/>
                                        </p:tgtEl>
                                        <p:attrNameLst>
                                          <p:attrName>ppt_w</p:attrName>
                                        </p:attrNameLst>
                                      </p:cBhvr>
                                      <p:tavLst>
                                        <p:tav tm="0">
                                          <p:val>
                                            <p:fltVal val="0"/>
                                          </p:val>
                                        </p:tav>
                                        <p:tav tm="100000">
                                          <p:val>
                                            <p:strVal val="#ppt_w"/>
                                          </p:val>
                                        </p:tav>
                                      </p:tavLst>
                                    </p:anim>
                                    <p:anim calcmode="lin" valueType="num">
                                      <p:cBhvr>
                                        <p:cTn id="38" dur="500" fill="hold"/>
                                        <p:tgtEl>
                                          <p:spTgt spid="55"/>
                                        </p:tgtEl>
                                        <p:attrNameLst>
                                          <p:attrName>ppt_h</p:attrName>
                                        </p:attrNameLst>
                                      </p:cBhvr>
                                      <p:tavLst>
                                        <p:tav tm="0">
                                          <p:val>
                                            <p:fltVal val="0"/>
                                          </p:val>
                                        </p:tav>
                                        <p:tav tm="100000">
                                          <p:val>
                                            <p:strVal val="#ppt_h"/>
                                          </p:val>
                                        </p:tav>
                                      </p:tavLst>
                                    </p:anim>
                                    <p:animEffect transition="in" filter="fade">
                                      <p:cBhvr>
                                        <p:cTn id="3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58" grpId="0"/>
      <p:bldP spid="59" grpId="0"/>
      <p:bldP spid="6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1756</TotalTime>
  <Words>1323</Words>
  <Application>Microsoft Office PowerPoint</Application>
  <PresentationFormat>On-screen Show (16:9)</PresentationFormat>
  <Paragraphs>256</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The Legislative Process and SLCC</vt:lpstr>
      <vt:lpstr>Utah Government</vt:lpstr>
      <vt:lpstr>Utah Government-Legislative Branch </vt:lpstr>
      <vt:lpstr>Legislative Session</vt:lpstr>
      <vt:lpstr>How is Higher Education Funded?</vt:lpstr>
      <vt:lpstr>PowerPoint Presentation</vt:lpstr>
      <vt:lpstr>Requesting New Funds</vt:lpstr>
      <vt:lpstr>Legislative &amp; Regent Process July - December</vt:lpstr>
      <vt:lpstr>Legislative &amp; Regent Process January - June</vt:lpstr>
      <vt:lpstr>Tuition Increase Process</vt:lpstr>
      <vt:lpstr>First-Tier Tuition Increase</vt:lpstr>
      <vt:lpstr>Second-Tier Tuition Increase</vt:lpstr>
      <vt:lpstr>Changes in Tuition Levels</vt:lpstr>
      <vt:lpstr> USHE 2013 Legislative Priorities</vt:lpstr>
      <vt:lpstr> USHE 2013 Legislative Priorities</vt:lpstr>
      <vt:lpstr> USHE 2013 Legislative Priorities</vt:lpstr>
      <vt:lpstr> USHE 2013 Legislative Priorities</vt:lpstr>
      <vt:lpstr> USHE 2013 Legislative Priorities</vt:lpstr>
      <vt:lpstr> USHE 2013 Legislative Priorities</vt:lpstr>
      <vt:lpstr> USHE 2013 Legislative Priorities</vt:lpstr>
      <vt:lpstr>SLCC 2013 Legislative Priorities</vt:lpstr>
      <vt:lpstr>SLCC 2013 Legislative Priorities</vt:lpstr>
      <vt:lpstr>Key SLCC Messages 2013 Legislative Session</vt:lpstr>
      <vt:lpstr>Key SLCC Messages 2013 Legislative Session</vt:lpstr>
      <vt:lpstr>Key SLCC Messages 2013 Legislative Session</vt:lpstr>
      <vt:lpstr>Key SLCC Messages 2013 Legislative Session</vt:lpstr>
      <vt:lpstr>What is the role of the  Vice President of Government Relations  in the Legislative Process?</vt:lpstr>
      <vt:lpstr>How can you have a part in the legislative process?</vt:lpstr>
      <vt:lpstr>What are the keys to  effective advocacy?</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Utah Political Process</dc:title>
  <dc:creator>John Morgan</dc:creator>
  <cp:lastModifiedBy>jworth1</cp:lastModifiedBy>
  <cp:revision>126</cp:revision>
  <dcterms:created xsi:type="dcterms:W3CDTF">2011-12-16T15:30:38Z</dcterms:created>
  <dcterms:modified xsi:type="dcterms:W3CDTF">2013-01-24T23:23:02Z</dcterms:modified>
</cp:coreProperties>
</file>