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6" r:id="rId4"/>
    <p:sldId id="265" r:id="rId5"/>
    <p:sldId id="263" r:id="rId6"/>
    <p:sldId id="262" r:id="rId7"/>
    <p:sldId id="267" r:id="rId8"/>
    <p:sldId id="257" r:id="rId9"/>
    <p:sldId id="272" r:id="rId10"/>
    <p:sldId id="258" r:id="rId11"/>
    <p:sldId id="269" r:id="rId12"/>
    <p:sldId id="259" r:id="rId13"/>
    <p:sldId id="271" r:id="rId14"/>
    <p:sldId id="260" r:id="rId15"/>
    <p:sldId id="264" r:id="rId16"/>
    <p:sldId id="268"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ry Cox" initials="GC" lastIdx="10" clrIdx="0">
    <p:extLst>
      <p:ext uri="{19B8F6BF-5375-455C-9EA6-DF929625EA0E}">
        <p15:presenceInfo xmlns:p15="http://schemas.microsoft.com/office/powerpoint/2012/main" userId="S::gcox7@slcc.edu::6d7aed0f-ca12-4643-9cb9-c66e365734f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4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2-11T10:47:40.153" idx="1">
    <p:pos x="5668" y="3640"/>
    <p:text>look at the last sentence on this page - "want to be the premier critical community engaged research center high education."</p:text>
    <p:extLst>
      <p:ext uri="{C676402C-5697-4E1C-873F-D02D1690AC5C}">
        <p15:threadingInfo xmlns:p15="http://schemas.microsoft.com/office/powerpoint/2012/main" timeZoneBias="4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72FCB-CAC7-4859-B2B2-47B9073035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8AF834-3220-4041-9495-65DCDFD843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A4F7BA-147E-436A-8EA7-A79F13AB9D3F}"/>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5" name="Footer Placeholder 4">
            <a:extLst>
              <a:ext uri="{FF2B5EF4-FFF2-40B4-BE49-F238E27FC236}">
                <a16:creationId xmlns:a16="http://schemas.microsoft.com/office/drawing/2014/main" id="{D34B8A6C-06C6-4544-9452-72BAC1D05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C87A0D-0E6A-4F48-9427-9410787BF931}"/>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805971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9200C-D1C4-4A10-AA45-5D44FAB56C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B1424E-9916-468A-B96B-E871C22BD8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3020A1-5060-41AA-BA31-95C030CBC95A}"/>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5" name="Footer Placeholder 4">
            <a:extLst>
              <a:ext uri="{FF2B5EF4-FFF2-40B4-BE49-F238E27FC236}">
                <a16:creationId xmlns:a16="http://schemas.microsoft.com/office/drawing/2014/main" id="{0585C84F-0473-44C9-ADE6-B0DF8394A3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F81B08-AE3D-4C0F-9E5F-8A3C634B6C02}"/>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2789700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CEFC2C-38E5-4FC9-A079-4C7D6BA089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7B2BA6D-F9CC-4EF7-BF16-E131BEA9B0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036CE9-373B-42E5-9850-EC4991C56544}"/>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5" name="Footer Placeholder 4">
            <a:extLst>
              <a:ext uri="{FF2B5EF4-FFF2-40B4-BE49-F238E27FC236}">
                <a16:creationId xmlns:a16="http://schemas.microsoft.com/office/drawing/2014/main" id="{4F0C2605-770C-4C99-86CA-7331D7A576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979F26-E591-4820-9BAF-28E98B419945}"/>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3334862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552CD-302F-43BC-B575-DD83A16F48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C09C1E-6079-416F-A72B-61D33DCD1A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80B495-60C3-47CC-8670-FB8034DF30F4}"/>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5" name="Footer Placeholder 4">
            <a:extLst>
              <a:ext uri="{FF2B5EF4-FFF2-40B4-BE49-F238E27FC236}">
                <a16:creationId xmlns:a16="http://schemas.microsoft.com/office/drawing/2014/main" id="{FCCC879D-132D-4767-89B1-6A1895B417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024C8-09F5-4B3F-8C50-19E2731711CA}"/>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4153273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3D4F0-58BB-4257-87A5-4F82CE13A1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9545A7-4030-4E94-AF94-31BF83F23E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4C7428-8C1A-4D32-A112-67A2D5D8365F}"/>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5" name="Footer Placeholder 4">
            <a:extLst>
              <a:ext uri="{FF2B5EF4-FFF2-40B4-BE49-F238E27FC236}">
                <a16:creationId xmlns:a16="http://schemas.microsoft.com/office/drawing/2014/main" id="{19955C1B-3447-4AEC-A6D6-FDE509F799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5C7736-21D6-4256-80A4-699F525C0956}"/>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624155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00609-B7BB-4FCE-986D-AA8254950C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7A8BAA-CAE8-4824-9346-FF770A9FB0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6093CC-7AA5-4DBE-8872-052BD64D69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8299FF-481B-4D9C-994A-A3C05D105632}"/>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6" name="Footer Placeholder 5">
            <a:extLst>
              <a:ext uri="{FF2B5EF4-FFF2-40B4-BE49-F238E27FC236}">
                <a16:creationId xmlns:a16="http://schemas.microsoft.com/office/drawing/2014/main" id="{19D97BD3-9C7D-4EBB-AF22-C08F6D4AE9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29058F-26CE-4D0A-83CD-C9BA7044CD51}"/>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529464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B50ED-EA19-482C-8E51-CBA657ACBA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70511D-D7F9-42D1-905D-0B7C520368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1529-2CCD-4B60-8BCC-360E1DD7B6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C2530D-40A9-4B98-BDC0-4EC452BD12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AEB98C-9D06-4FA8-B860-4F2F5A735F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66C942-56D2-4F4C-8197-70357719D121}"/>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8" name="Footer Placeholder 7">
            <a:extLst>
              <a:ext uri="{FF2B5EF4-FFF2-40B4-BE49-F238E27FC236}">
                <a16:creationId xmlns:a16="http://schemas.microsoft.com/office/drawing/2014/main" id="{A7F49B4A-CECA-406F-94AA-82AA6E0606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B0D7D2-AC86-4344-9CEA-F23EDDA855C5}"/>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2243661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2E12C-1EE1-445F-943A-7DFE04CC94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876188-95E6-4F53-A411-984EE8F595C1}"/>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4" name="Footer Placeholder 3">
            <a:extLst>
              <a:ext uri="{FF2B5EF4-FFF2-40B4-BE49-F238E27FC236}">
                <a16:creationId xmlns:a16="http://schemas.microsoft.com/office/drawing/2014/main" id="{E83C33ED-3BAB-4F83-8412-B555E80821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7CEC171-2437-4F1E-8375-BE27542D83B4}"/>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2477051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51179E-B118-48E6-AC68-1D8C0C8A9E83}"/>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3" name="Footer Placeholder 2">
            <a:extLst>
              <a:ext uri="{FF2B5EF4-FFF2-40B4-BE49-F238E27FC236}">
                <a16:creationId xmlns:a16="http://schemas.microsoft.com/office/drawing/2014/main" id="{CC9382B1-1E88-4717-BFB7-CC794A8ED4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18F9E6-C21A-45C3-938A-8E34CB313623}"/>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2868202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40CAA-10CB-4503-B0B3-4BE88AE41C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BEAD9C-267A-40D4-AF5A-BBF6A08DE9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2626A4-A33B-4522-BA12-E7D880D8E6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96D22B-1597-45D1-B63A-A8E37E162E4E}"/>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6" name="Footer Placeholder 5">
            <a:extLst>
              <a:ext uri="{FF2B5EF4-FFF2-40B4-BE49-F238E27FC236}">
                <a16:creationId xmlns:a16="http://schemas.microsoft.com/office/drawing/2014/main" id="{58D5EDD2-A40B-4337-8870-1904381CE7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A468C2-EB7C-40A6-BB47-71EB791269E9}"/>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2015183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77D57-BEC2-4B2D-BA37-9C376C6201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7A724A-E2B3-4B2A-B1F7-032968BF12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C49F52-41DD-428E-8670-535651327C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A512EA-374C-4BE1-BA08-CB2AD8E2E891}"/>
              </a:ext>
            </a:extLst>
          </p:cNvPr>
          <p:cNvSpPr>
            <a:spLocks noGrp="1"/>
          </p:cNvSpPr>
          <p:nvPr>
            <p:ph type="dt" sz="half" idx="10"/>
          </p:nvPr>
        </p:nvSpPr>
        <p:spPr/>
        <p:txBody>
          <a:bodyPr/>
          <a:lstStyle/>
          <a:p>
            <a:fld id="{71B96DC0-D581-4ACB-8C54-200EB3B0C97C}" type="datetimeFigureOut">
              <a:rPr lang="en-US" smtClean="0"/>
              <a:t>2/11/2021</a:t>
            </a:fld>
            <a:endParaRPr lang="en-US"/>
          </a:p>
        </p:txBody>
      </p:sp>
      <p:sp>
        <p:nvSpPr>
          <p:cNvPr id="6" name="Footer Placeholder 5">
            <a:extLst>
              <a:ext uri="{FF2B5EF4-FFF2-40B4-BE49-F238E27FC236}">
                <a16:creationId xmlns:a16="http://schemas.microsoft.com/office/drawing/2014/main" id="{4CCCFF9C-1F89-44C2-B276-2B0D8D0A61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5EFAC8-6CB1-4CAA-98C5-CB162DFA816E}"/>
              </a:ext>
            </a:extLst>
          </p:cNvPr>
          <p:cNvSpPr>
            <a:spLocks noGrp="1"/>
          </p:cNvSpPr>
          <p:nvPr>
            <p:ph type="sldNum" sz="quarter" idx="12"/>
          </p:nvPr>
        </p:nvSpPr>
        <p:spPr/>
        <p:txBody>
          <a:bodyPr/>
          <a:lstStyle/>
          <a:p>
            <a:fld id="{9A91B204-4498-4BD3-A0E8-16A6E420A497}" type="slidenum">
              <a:rPr lang="en-US" smtClean="0"/>
              <a:t>‹#›</a:t>
            </a:fld>
            <a:endParaRPr lang="en-US"/>
          </a:p>
        </p:txBody>
      </p:sp>
    </p:spTree>
    <p:extLst>
      <p:ext uri="{BB962C8B-B14F-4D97-AF65-F5344CB8AC3E}">
        <p14:creationId xmlns:p14="http://schemas.microsoft.com/office/powerpoint/2010/main" val="494659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6D9DCA-41B9-4576-B69B-4B8B714057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BE97E1-5EA1-4C13-B861-0096DF92F1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03A030-078A-4A8D-AB79-095FD07152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B96DC0-D581-4ACB-8C54-200EB3B0C97C}" type="datetimeFigureOut">
              <a:rPr lang="en-US" smtClean="0"/>
              <a:t>2/11/2021</a:t>
            </a:fld>
            <a:endParaRPr lang="en-US"/>
          </a:p>
        </p:txBody>
      </p:sp>
      <p:sp>
        <p:nvSpPr>
          <p:cNvPr id="5" name="Footer Placeholder 4">
            <a:extLst>
              <a:ext uri="{FF2B5EF4-FFF2-40B4-BE49-F238E27FC236}">
                <a16:creationId xmlns:a16="http://schemas.microsoft.com/office/drawing/2014/main" id="{EDD696DD-1C2A-4C02-9B84-69A64937C8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390D15-A5B4-465B-930B-E5BC776742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1B204-4498-4BD3-A0E8-16A6E420A497}" type="slidenum">
              <a:rPr lang="en-US" smtClean="0"/>
              <a:t>‹#›</a:t>
            </a:fld>
            <a:endParaRPr lang="en-US"/>
          </a:p>
        </p:txBody>
      </p:sp>
    </p:spTree>
    <p:extLst>
      <p:ext uri="{BB962C8B-B14F-4D97-AF65-F5344CB8AC3E}">
        <p14:creationId xmlns:p14="http://schemas.microsoft.com/office/powerpoint/2010/main" val="3638945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2A5E3-3C60-4F96-A4F1-12D6E47E4729}"/>
              </a:ext>
            </a:extLst>
          </p:cNvPr>
          <p:cNvSpPr>
            <a:spLocks noGrp="1"/>
          </p:cNvSpPr>
          <p:nvPr>
            <p:ph type="ctrTitle"/>
          </p:nvPr>
        </p:nvSpPr>
        <p:spPr>
          <a:xfrm>
            <a:off x="352426" y="2160587"/>
            <a:ext cx="11839574" cy="2387600"/>
          </a:xfrm>
        </p:spPr>
        <p:txBody>
          <a:bodyPr>
            <a:normAutofit fontScale="90000"/>
          </a:bodyPr>
          <a:lstStyle/>
          <a:p>
            <a:r>
              <a:rPr lang="en-US" b="1" dirty="0"/>
              <a:t>Transformative Tension</a:t>
            </a:r>
            <a:r>
              <a:rPr lang="en-US" dirty="0"/>
              <a:t>: </a:t>
            </a:r>
            <a:br>
              <a:rPr lang="en-US" dirty="0"/>
            </a:br>
            <a:r>
              <a:rPr lang="en-US" dirty="0"/>
              <a:t>A Hip-Hop Pedagogy for Justice, Equity, Diversity &amp; Inclusion for Community Transformation (JEDI4ST)</a:t>
            </a:r>
            <a:br>
              <a:rPr lang="en-US" dirty="0"/>
            </a:br>
            <a:endParaRPr lang="en-US" dirty="0"/>
          </a:p>
        </p:txBody>
      </p:sp>
      <p:sp>
        <p:nvSpPr>
          <p:cNvPr id="3" name="Subtitle 2">
            <a:extLst>
              <a:ext uri="{FF2B5EF4-FFF2-40B4-BE49-F238E27FC236}">
                <a16:creationId xmlns:a16="http://schemas.microsoft.com/office/drawing/2014/main" id="{4C619672-914C-4020-8994-2EDF58001E93}"/>
              </a:ext>
            </a:extLst>
          </p:cNvPr>
          <p:cNvSpPr>
            <a:spLocks noGrp="1"/>
          </p:cNvSpPr>
          <p:nvPr>
            <p:ph type="subTitle" idx="1"/>
          </p:nvPr>
        </p:nvSpPr>
        <p:spPr>
          <a:xfrm>
            <a:off x="1381125" y="4697413"/>
            <a:ext cx="10458450" cy="1655762"/>
          </a:xfrm>
        </p:spPr>
        <p:txBody>
          <a:bodyPr>
            <a:normAutofit fontScale="85000" lnSpcReduction="20000"/>
          </a:bodyPr>
          <a:lstStyle/>
          <a:p>
            <a:pPr>
              <a:lnSpc>
                <a:spcPct val="120000"/>
              </a:lnSpc>
              <a:spcBef>
                <a:spcPts val="0"/>
              </a:spcBef>
            </a:pPr>
            <a:r>
              <a:rPr lang="en-US" i="1" dirty="0"/>
              <a:t>Dr. Clifton Sanders, Provost</a:t>
            </a:r>
            <a:endParaRPr lang="en-US" dirty="0"/>
          </a:p>
          <a:p>
            <a:pPr>
              <a:lnSpc>
                <a:spcPct val="120000"/>
              </a:lnSpc>
              <a:spcBef>
                <a:spcPts val="0"/>
              </a:spcBef>
            </a:pPr>
            <a:r>
              <a:rPr lang="en-US" i="1" dirty="0"/>
              <a:t>Dr Anthony Nocella, Assistant Professor, Department of Criminal Justice and Criminology</a:t>
            </a:r>
            <a:endParaRPr lang="en-US" dirty="0"/>
          </a:p>
          <a:p>
            <a:pPr>
              <a:lnSpc>
                <a:spcPct val="120000"/>
              </a:lnSpc>
              <a:spcBef>
                <a:spcPts val="0"/>
              </a:spcBef>
            </a:pPr>
            <a:r>
              <a:rPr lang="en-US" i="1" dirty="0"/>
              <a:t>Dr. Nancy Barrickman, Associate Professor, Biology</a:t>
            </a:r>
            <a:br>
              <a:rPr lang="en-US" i="1" dirty="0"/>
            </a:br>
            <a:r>
              <a:rPr lang="en-US" i="1" dirty="0"/>
              <a:t>Gina Alfred, Student Service Coordinator, Co-Chair Utah Reintegration Project</a:t>
            </a:r>
            <a:endParaRPr lang="en-US" dirty="0"/>
          </a:p>
          <a:p>
            <a:pPr>
              <a:lnSpc>
                <a:spcPct val="120000"/>
              </a:lnSpc>
              <a:spcBef>
                <a:spcPts val="0"/>
              </a:spcBef>
            </a:pPr>
            <a:r>
              <a:rPr lang="en-US" i="1" dirty="0"/>
              <a:t>Dr. Lea Lani Kinikini, Assistant to the President, CDO</a:t>
            </a:r>
            <a:endParaRPr lang="en-US" dirty="0"/>
          </a:p>
          <a:p>
            <a:endParaRPr lang="en-US" dirty="0"/>
          </a:p>
        </p:txBody>
      </p:sp>
    </p:spTree>
    <p:extLst>
      <p:ext uri="{BB962C8B-B14F-4D97-AF65-F5344CB8AC3E}">
        <p14:creationId xmlns:p14="http://schemas.microsoft.com/office/powerpoint/2010/main" val="2481459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4B373-3711-4760-A5B8-B22380742EC6}"/>
              </a:ext>
            </a:extLst>
          </p:cNvPr>
          <p:cNvSpPr>
            <a:spLocks noGrp="1"/>
          </p:cNvSpPr>
          <p:nvPr>
            <p:ph type="title"/>
          </p:nvPr>
        </p:nvSpPr>
        <p:spPr>
          <a:xfrm>
            <a:off x="3352800" y="117475"/>
            <a:ext cx="10515600" cy="1325563"/>
          </a:xfrm>
        </p:spPr>
        <p:txBody>
          <a:bodyPr/>
          <a:lstStyle/>
          <a:p>
            <a:r>
              <a:rPr lang="en-US" dirty="0"/>
              <a:t>It is about Us and the System</a:t>
            </a:r>
          </a:p>
        </p:txBody>
      </p:sp>
      <p:sp>
        <p:nvSpPr>
          <p:cNvPr id="3" name="Content Placeholder 2">
            <a:extLst>
              <a:ext uri="{FF2B5EF4-FFF2-40B4-BE49-F238E27FC236}">
                <a16:creationId xmlns:a16="http://schemas.microsoft.com/office/drawing/2014/main" id="{5368B0A2-BEC8-4995-AEA5-6F21D4E7673A}"/>
              </a:ext>
            </a:extLst>
          </p:cNvPr>
          <p:cNvSpPr>
            <a:spLocks noGrp="1"/>
          </p:cNvSpPr>
          <p:nvPr>
            <p:ph idx="1"/>
          </p:nvPr>
        </p:nvSpPr>
        <p:spPr>
          <a:xfrm>
            <a:off x="3257550" y="1825625"/>
            <a:ext cx="8096250" cy="4351338"/>
          </a:xfrm>
        </p:spPr>
        <p:txBody>
          <a:bodyPr>
            <a:normAutofit fontScale="85000" lnSpcReduction="20000"/>
          </a:bodyPr>
          <a:lstStyle/>
          <a:p>
            <a:pPr marL="0" indent="0">
              <a:buNone/>
            </a:pPr>
            <a:r>
              <a:rPr lang="en-US" dirty="0" err="1"/>
              <a:t>Huggin</a:t>
            </a:r>
            <a:r>
              <a:rPr lang="en-US" dirty="0"/>
              <a:t>' on my mama from a jail cell</a:t>
            </a:r>
            <a:br>
              <a:rPr lang="en-US" dirty="0"/>
            </a:br>
            <a:r>
              <a:rPr lang="en-US" dirty="0"/>
              <a:t>And who'd think in elementary, hey</a:t>
            </a:r>
            <a:br>
              <a:rPr lang="en-US" dirty="0"/>
            </a:br>
            <a:r>
              <a:rPr lang="en-US" dirty="0"/>
              <a:t>I'd see the penitentiary one day?</a:t>
            </a:r>
            <a:br>
              <a:rPr lang="en-US" dirty="0"/>
            </a:br>
            <a:r>
              <a:rPr lang="en-US" dirty="0"/>
              <a:t>And running from the police, that's right</a:t>
            </a:r>
          </a:p>
          <a:p>
            <a:pPr>
              <a:buFontTx/>
              <a:buChar char="-"/>
            </a:pPr>
            <a:r>
              <a:rPr lang="en-US" dirty="0"/>
              <a:t>Tupac, Dear Mama</a:t>
            </a:r>
            <a:br>
              <a:rPr lang="en-US" dirty="0"/>
            </a:br>
            <a:endParaRPr lang="en-US" dirty="0"/>
          </a:p>
          <a:p>
            <a:pPr>
              <a:buFontTx/>
              <a:buChar char="-"/>
            </a:pPr>
            <a:endParaRPr lang="en-US" dirty="0"/>
          </a:p>
          <a:p>
            <a:pPr marL="0" indent="0">
              <a:buNone/>
            </a:pPr>
            <a:r>
              <a:rPr lang="en-US" dirty="0"/>
              <a:t>Yeah, this album is dedicated</a:t>
            </a:r>
            <a:br>
              <a:rPr lang="en-US" dirty="0"/>
            </a:br>
            <a:r>
              <a:rPr lang="en-US" dirty="0"/>
              <a:t>To all the teachers that told me I'd never amount to </a:t>
            </a:r>
            <a:r>
              <a:rPr lang="en-US" dirty="0" err="1"/>
              <a:t>nothin</a:t>
            </a:r>
            <a:r>
              <a:rPr lang="en-US" dirty="0"/>
              <a:t>'</a:t>
            </a:r>
            <a:br>
              <a:rPr lang="en-US" dirty="0"/>
            </a:br>
            <a:r>
              <a:rPr lang="en-US" dirty="0"/>
              <a:t>To all the people that lived above the buildings that I was </a:t>
            </a:r>
            <a:r>
              <a:rPr lang="en-US" dirty="0" err="1"/>
              <a:t>hustlin</a:t>
            </a:r>
            <a:r>
              <a:rPr lang="en-US" dirty="0"/>
              <a:t>' in front of</a:t>
            </a:r>
            <a:br>
              <a:rPr lang="en-US" dirty="0"/>
            </a:br>
            <a:r>
              <a:rPr lang="en-US" dirty="0"/>
              <a:t>Called the police on me when I was just </a:t>
            </a:r>
            <a:r>
              <a:rPr lang="en-US" dirty="0" err="1"/>
              <a:t>tryin</a:t>
            </a:r>
            <a:r>
              <a:rPr lang="en-US" dirty="0"/>
              <a:t>' to make some money to feed my daughter (it's all good)</a:t>
            </a:r>
          </a:p>
          <a:p>
            <a:pPr marL="0" indent="0">
              <a:buNone/>
            </a:pPr>
            <a:r>
              <a:rPr lang="en-US" dirty="0"/>
              <a:t>- BIGGIE</a:t>
            </a:r>
          </a:p>
        </p:txBody>
      </p:sp>
      <p:pic>
        <p:nvPicPr>
          <p:cNvPr id="5" name="Picture 4">
            <a:extLst>
              <a:ext uri="{FF2B5EF4-FFF2-40B4-BE49-F238E27FC236}">
                <a16:creationId xmlns:a16="http://schemas.microsoft.com/office/drawing/2014/main" id="{ABB88C74-CCA2-475D-96C5-BE041415C57C}"/>
              </a:ext>
            </a:extLst>
          </p:cNvPr>
          <p:cNvPicPr>
            <a:picLocks noChangeAspect="1"/>
          </p:cNvPicPr>
          <p:nvPr/>
        </p:nvPicPr>
        <p:blipFill rotWithShape="1">
          <a:blip r:embed="rId2">
            <a:extLst>
              <a:ext uri="{28A0092B-C50C-407E-A947-70E740481C1C}">
                <a14:useLocalDpi xmlns:a14="http://schemas.microsoft.com/office/drawing/2010/main" val="0"/>
              </a:ext>
            </a:extLst>
          </a:blip>
          <a:srcRect b="25918"/>
          <a:stretch/>
        </p:blipFill>
        <p:spPr>
          <a:xfrm rot="20849246">
            <a:off x="772614" y="4180588"/>
            <a:ext cx="1881122" cy="2061499"/>
          </a:xfrm>
          <a:prstGeom prst="rect">
            <a:avLst/>
          </a:prstGeom>
        </p:spPr>
      </p:pic>
      <p:pic>
        <p:nvPicPr>
          <p:cNvPr id="7" name="Picture 6">
            <a:extLst>
              <a:ext uri="{FF2B5EF4-FFF2-40B4-BE49-F238E27FC236}">
                <a16:creationId xmlns:a16="http://schemas.microsoft.com/office/drawing/2014/main" id="{59A8A36F-C5CF-481F-A72B-9A98626765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49060">
            <a:off x="863250" y="1740976"/>
            <a:ext cx="1443919" cy="1802339"/>
          </a:xfrm>
          <a:prstGeom prst="rect">
            <a:avLst/>
          </a:prstGeom>
        </p:spPr>
      </p:pic>
    </p:spTree>
    <p:extLst>
      <p:ext uri="{BB962C8B-B14F-4D97-AF65-F5344CB8AC3E}">
        <p14:creationId xmlns:p14="http://schemas.microsoft.com/office/powerpoint/2010/main" val="102402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AC2CC-5F44-4CA0-A644-A9B39AF4691A}"/>
              </a:ext>
            </a:extLst>
          </p:cNvPr>
          <p:cNvSpPr>
            <a:spLocks noGrp="1"/>
          </p:cNvSpPr>
          <p:nvPr>
            <p:ph type="title"/>
          </p:nvPr>
        </p:nvSpPr>
        <p:spPr>
          <a:xfrm>
            <a:off x="390525" y="542131"/>
            <a:ext cx="12115800" cy="1496219"/>
          </a:xfrm>
        </p:spPr>
        <p:txBody>
          <a:bodyPr>
            <a:noAutofit/>
          </a:bodyPr>
          <a:lstStyle/>
          <a:p>
            <a:r>
              <a:rPr lang="en-US" sz="6600" b="1" dirty="0">
                <a:latin typeface="Aharoni" panose="02010803020104030203" pitchFamily="2" charset="-79"/>
                <a:cs typeface="Aharoni" panose="02010803020104030203" pitchFamily="2" charset="-79"/>
              </a:rPr>
              <a:t>Marginalized not Minorities </a:t>
            </a:r>
          </a:p>
        </p:txBody>
      </p:sp>
      <p:sp>
        <p:nvSpPr>
          <p:cNvPr id="3" name="Content Placeholder 2">
            <a:extLst>
              <a:ext uri="{FF2B5EF4-FFF2-40B4-BE49-F238E27FC236}">
                <a16:creationId xmlns:a16="http://schemas.microsoft.com/office/drawing/2014/main" id="{7E976CCB-601B-421E-A978-1572D9B5B952}"/>
              </a:ext>
            </a:extLst>
          </p:cNvPr>
          <p:cNvSpPr>
            <a:spLocks noGrp="1"/>
          </p:cNvSpPr>
          <p:nvPr>
            <p:ph idx="1"/>
          </p:nvPr>
        </p:nvSpPr>
        <p:spPr>
          <a:xfrm>
            <a:off x="76200" y="1829594"/>
            <a:ext cx="12115800" cy="4351338"/>
          </a:xfrm>
        </p:spPr>
        <p:txBody>
          <a:bodyPr>
            <a:normAutofit/>
          </a:bodyPr>
          <a:lstStyle/>
          <a:p>
            <a:pPr marL="0" indent="0" algn="ctr">
              <a:buNone/>
            </a:pPr>
            <a:br>
              <a:rPr lang="en-US" sz="5400" dirty="0">
                <a:solidFill>
                  <a:srgbClr val="FF0000"/>
                </a:solidFill>
              </a:rPr>
            </a:br>
            <a:r>
              <a:rPr lang="en-US" sz="5400" dirty="0">
                <a:solidFill>
                  <a:srgbClr val="FF0000"/>
                </a:solidFill>
              </a:rPr>
              <a:t>Recognize Oppression Not Less Than</a:t>
            </a:r>
          </a:p>
          <a:p>
            <a:pPr marL="0" indent="0" algn="ctr">
              <a:buNone/>
            </a:pPr>
            <a:br>
              <a:rPr lang="en-US" sz="5400" dirty="0">
                <a:solidFill>
                  <a:srgbClr val="FF0000"/>
                </a:solidFill>
              </a:rPr>
            </a:br>
            <a:endParaRPr lang="en-US" sz="5400" dirty="0">
              <a:solidFill>
                <a:srgbClr val="FF0000"/>
              </a:solidFill>
            </a:endParaRPr>
          </a:p>
          <a:p>
            <a:pPr marL="0" indent="0" algn="ctr">
              <a:buNone/>
            </a:pPr>
            <a:r>
              <a:rPr lang="en-US" dirty="0">
                <a:solidFill>
                  <a:srgbClr val="FF0000"/>
                </a:solidFill>
              </a:rPr>
              <a:t>Equity </a:t>
            </a:r>
            <a:r>
              <a:rPr lang="en-US" dirty="0"/>
              <a:t>(get what you need) </a:t>
            </a:r>
            <a:r>
              <a:rPr lang="en-US" dirty="0">
                <a:solidFill>
                  <a:srgbClr val="FF0000"/>
                </a:solidFill>
              </a:rPr>
              <a:t>not Equality </a:t>
            </a:r>
            <a:r>
              <a:rPr lang="en-US" dirty="0"/>
              <a:t>(do not give everyone the same)</a:t>
            </a:r>
          </a:p>
        </p:txBody>
      </p:sp>
    </p:spTree>
    <p:extLst>
      <p:ext uri="{BB962C8B-B14F-4D97-AF65-F5344CB8AC3E}">
        <p14:creationId xmlns:p14="http://schemas.microsoft.com/office/powerpoint/2010/main" val="191849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C75A7-9147-4681-BDAC-DE6DC983E04F}"/>
              </a:ext>
            </a:extLst>
          </p:cNvPr>
          <p:cNvSpPr>
            <a:spLocks noGrp="1"/>
          </p:cNvSpPr>
          <p:nvPr>
            <p:ph type="title"/>
          </p:nvPr>
        </p:nvSpPr>
        <p:spPr>
          <a:xfrm>
            <a:off x="371475" y="365125"/>
            <a:ext cx="10982325" cy="1325563"/>
          </a:xfrm>
        </p:spPr>
        <p:txBody>
          <a:bodyPr>
            <a:normAutofit fontScale="90000"/>
          </a:bodyPr>
          <a:lstStyle/>
          <a:p>
            <a:r>
              <a:rPr lang="en-US" sz="5400" b="1" dirty="0">
                <a:latin typeface="Aharoni" panose="02010803020104030203" pitchFamily="2" charset="-79"/>
                <a:cs typeface="Aharoni" panose="02010803020104030203" pitchFamily="2" charset="-79"/>
              </a:rPr>
              <a:t>Be You – Meaning Stay in Your Lane</a:t>
            </a:r>
          </a:p>
        </p:txBody>
      </p:sp>
      <p:sp>
        <p:nvSpPr>
          <p:cNvPr id="3" name="Content Placeholder 2">
            <a:extLst>
              <a:ext uri="{FF2B5EF4-FFF2-40B4-BE49-F238E27FC236}">
                <a16:creationId xmlns:a16="http://schemas.microsoft.com/office/drawing/2014/main" id="{2F02A35D-DFA5-4F1A-9440-BD37B40C38D9}"/>
              </a:ext>
            </a:extLst>
          </p:cNvPr>
          <p:cNvSpPr>
            <a:spLocks noGrp="1"/>
          </p:cNvSpPr>
          <p:nvPr>
            <p:ph idx="1"/>
          </p:nvPr>
        </p:nvSpPr>
        <p:spPr/>
        <p:txBody>
          <a:bodyPr/>
          <a:lstStyle/>
          <a:p>
            <a:pPr marL="0" indent="0">
              <a:buNone/>
            </a:pPr>
            <a:r>
              <a:rPr lang="en-US" sz="3600" b="1" dirty="0"/>
              <a:t>Respect and Acknowledge Other Stories </a:t>
            </a:r>
          </a:p>
          <a:p>
            <a:pPr marL="0" indent="0">
              <a:buNone/>
            </a:pPr>
            <a:br>
              <a:rPr lang="en-US" dirty="0"/>
            </a:br>
            <a:r>
              <a:rPr lang="en-US" dirty="0"/>
              <a:t>                   Support </a:t>
            </a:r>
            <a:r>
              <a:rPr lang="en-US" dirty="0">
                <a:solidFill>
                  <a:srgbClr val="FF0000"/>
                </a:solidFill>
              </a:rPr>
              <a:t>Culturally Relevant Pedagogy</a:t>
            </a:r>
            <a:br>
              <a:rPr lang="en-US" dirty="0"/>
            </a:br>
            <a:endParaRPr lang="en-US" dirty="0"/>
          </a:p>
          <a:p>
            <a:pPr marL="0" indent="0">
              <a:buNone/>
            </a:pPr>
            <a:r>
              <a:rPr lang="en-US" sz="4000" b="1" dirty="0"/>
              <a:t>Do Not Fake the Funk</a:t>
            </a:r>
          </a:p>
          <a:p>
            <a:pPr marL="0" indent="0">
              <a:buNone/>
            </a:pPr>
            <a:endParaRPr lang="en-US" dirty="0"/>
          </a:p>
          <a:p>
            <a:pPr marL="0" indent="0">
              <a:buNone/>
            </a:pPr>
            <a:r>
              <a:rPr lang="en-US" dirty="0"/>
              <a:t>                   Do not Strive to Support </a:t>
            </a:r>
            <a:r>
              <a:rPr lang="en-US" dirty="0">
                <a:solidFill>
                  <a:srgbClr val="FF0000"/>
                </a:solidFill>
              </a:rPr>
              <a:t>Culturally Competent Pedagogy</a:t>
            </a:r>
          </a:p>
          <a:p>
            <a:pPr marL="0" indent="0">
              <a:buNone/>
            </a:pPr>
            <a:endParaRPr lang="en-US" dirty="0">
              <a:solidFill>
                <a:srgbClr val="FF0000"/>
              </a:solidFill>
            </a:endParaRPr>
          </a:p>
          <a:p>
            <a:pPr marL="0" indent="0">
              <a:buNone/>
            </a:pPr>
            <a:endParaRPr lang="en-US" dirty="0"/>
          </a:p>
        </p:txBody>
      </p:sp>
    </p:spTree>
    <p:extLst>
      <p:ext uri="{BB962C8B-B14F-4D97-AF65-F5344CB8AC3E}">
        <p14:creationId xmlns:p14="http://schemas.microsoft.com/office/powerpoint/2010/main" val="4049844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83F92-EBEE-4E97-AC65-75FFA88766F7}"/>
              </a:ext>
            </a:extLst>
          </p:cNvPr>
          <p:cNvSpPr>
            <a:spLocks noGrp="1"/>
          </p:cNvSpPr>
          <p:nvPr>
            <p:ph type="title"/>
          </p:nvPr>
        </p:nvSpPr>
        <p:spPr/>
        <p:txBody>
          <a:bodyPr>
            <a:normAutofit/>
          </a:bodyPr>
          <a:lstStyle/>
          <a:p>
            <a:pPr algn="ctr"/>
            <a:r>
              <a:rPr lang="en-US" sz="6600" dirty="0"/>
              <a:t>Education and Entertainment</a:t>
            </a:r>
          </a:p>
        </p:txBody>
      </p:sp>
      <p:sp>
        <p:nvSpPr>
          <p:cNvPr id="3" name="Content Placeholder 2">
            <a:extLst>
              <a:ext uri="{FF2B5EF4-FFF2-40B4-BE49-F238E27FC236}">
                <a16:creationId xmlns:a16="http://schemas.microsoft.com/office/drawing/2014/main" id="{F010512A-8FA6-4830-8A75-3FEE5178C6E5}"/>
              </a:ext>
            </a:extLst>
          </p:cNvPr>
          <p:cNvSpPr>
            <a:spLocks noGrp="1"/>
          </p:cNvSpPr>
          <p:nvPr>
            <p:ph idx="1"/>
          </p:nvPr>
        </p:nvSpPr>
        <p:spPr/>
        <p:txBody>
          <a:bodyPr>
            <a:normAutofit/>
          </a:bodyPr>
          <a:lstStyle/>
          <a:p>
            <a:pPr marL="0" indent="0" algn="ctr">
              <a:buNone/>
            </a:pPr>
            <a:r>
              <a:rPr lang="en-US" sz="9600" b="1" dirty="0">
                <a:latin typeface="Aharoni" panose="02010803020104030203" pitchFamily="2" charset="-79"/>
                <a:cs typeface="Aharoni" panose="02010803020104030203" pitchFamily="2" charset="-79"/>
              </a:rPr>
              <a:t>Edutainment </a:t>
            </a:r>
          </a:p>
        </p:txBody>
      </p:sp>
      <p:pic>
        <p:nvPicPr>
          <p:cNvPr id="5" name="Picture 4">
            <a:extLst>
              <a:ext uri="{FF2B5EF4-FFF2-40B4-BE49-F238E27FC236}">
                <a16:creationId xmlns:a16="http://schemas.microsoft.com/office/drawing/2014/main" id="{865ABAFB-3E21-46B8-AF8E-CC856FCDAB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5583" y="3253481"/>
            <a:ext cx="3194892" cy="2923482"/>
          </a:xfrm>
          <a:prstGeom prst="rect">
            <a:avLst/>
          </a:prstGeom>
        </p:spPr>
      </p:pic>
    </p:spTree>
    <p:extLst>
      <p:ext uri="{BB962C8B-B14F-4D97-AF65-F5344CB8AC3E}">
        <p14:creationId xmlns:p14="http://schemas.microsoft.com/office/powerpoint/2010/main" val="995768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A022-CD78-42AE-A11E-A9FB21658438}"/>
              </a:ext>
            </a:extLst>
          </p:cNvPr>
          <p:cNvSpPr>
            <a:spLocks noGrp="1"/>
          </p:cNvSpPr>
          <p:nvPr>
            <p:ph type="title"/>
          </p:nvPr>
        </p:nvSpPr>
        <p:spPr/>
        <p:txBody>
          <a:bodyPr/>
          <a:lstStyle/>
          <a:p>
            <a:r>
              <a:rPr lang="en-US" b="1" dirty="0">
                <a:latin typeface="Aharoni" panose="02010803020104030203" pitchFamily="2" charset="-79"/>
                <a:cs typeface="Aharoni" panose="02010803020104030203" pitchFamily="2" charset="-79"/>
              </a:rPr>
              <a:t>The Ends Do Not Justify The Means </a:t>
            </a:r>
          </a:p>
        </p:txBody>
      </p:sp>
      <p:sp>
        <p:nvSpPr>
          <p:cNvPr id="3" name="Content Placeholder 2">
            <a:extLst>
              <a:ext uri="{FF2B5EF4-FFF2-40B4-BE49-F238E27FC236}">
                <a16:creationId xmlns:a16="http://schemas.microsoft.com/office/drawing/2014/main" id="{55ECEF6A-9CB8-42B0-A525-AF9BED432B9A}"/>
              </a:ext>
            </a:extLst>
          </p:cNvPr>
          <p:cNvSpPr>
            <a:spLocks noGrp="1"/>
          </p:cNvSpPr>
          <p:nvPr>
            <p:ph idx="1"/>
          </p:nvPr>
        </p:nvSpPr>
        <p:spPr/>
        <p:txBody>
          <a:bodyPr>
            <a:normAutofit lnSpcReduction="10000"/>
          </a:bodyPr>
          <a:lstStyle/>
          <a:p>
            <a:r>
              <a:rPr lang="en-US" dirty="0"/>
              <a:t>We all have different experiences and journeys, which develop different stories. </a:t>
            </a:r>
          </a:p>
          <a:p>
            <a:pPr marL="0" indent="0">
              <a:buNone/>
            </a:pPr>
            <a:br>
              <a:rPr lang="en-US" dirty="0"/>
            </a:br>
            <a:r>
              <a:rPr lang="en-US" dirty="0"/>
              <a:t>We have to respect different journeys, while promoting one goal, which is graduation. </a:t>
            </a:r>
          </a:p>
          <a:p>
            <a:pPr marL="0" indent="0">
              <a:buNone/>
            </a:pPr>
            <a:endParaRPr lang="en-US" dirty="0"/>
          </a:p>
          <a:p>
            <a:pPr marL="0" indent="0">
              <a:buNone/>
            </a:pPr>
            <a:r>
              <a:rPr lang="en-US" dirty="0"/>
              <a:t>To respect different journeys is to respect diversities.</a:t>
            </a:r>
          </a:p>
          <a:p>
            <a:pPr marL="0" indent="0">
              <a:buNone/>
            </a:pPr>
            <a:endParaRPr lang="en-US" dirty="0"/>
          </a:p>
          <a:p>
            <a:pPr marL="0" indent="0">
              <a:buNone/>
            </a:pPr>
            <a:r>
              <a:rPr lang="en-US" dirty="0"/>
              <a:t>The student’s story does not start with SLCC, we are just honored to continue it with the students.  </a:t>
            </a:r>
          </a:p>
        </p:txBody>
      </p:sp>
    </p:spTree>
    <p:extLst>
      <p:ext uri="{BB962C8B-B14F-4D97-AF65-F5344CB8AC3E}">
        <p14:creationId xmlns:p14="http://schemas.microsoft.com/office/powerpoint/2010/main" val="1642372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5AC41-B0DF-4B22-8423-FE0E92E2F47E}"/>
              </a:ext>
            </a:extLst>
          </p:cNvPr>
          <p:cNvSpPr>
            <a:spLocks noGrp="1"/>
          </p:cNvSpPr>
          <p:nvPr>
            <p:ph type="title"/>
          </p:nvPr>
        </p:nvSpPr>
        <p:spPr/>
        <p:txBody>
          <a:bodyPr>
            <a:normAutofit/>
          </a:bodyPr>
          <a:lstStyle/>
          <a:p>
            <a:r>
              <a:rPr lang="en-US" sz="5400" b="1" dirty="0"/>
              <a:t>We are the Best and Love Your Haters</a:t>
            </a:r>
          </a:p>
        </p:txBody>
      </p:sp>
      <p:sp>
        <p:nvSpPr>
          <p:cNvPr id="3" name="Content Placeholder 2">
            <a:extLst>
              <a:ext uri="{FF2B5EF4-FFF2-40B4-BE49-F238E27FC236}">
                <a16:creationId xmlns:a16="http://schemas.microsoft.com/office/drawing/2014/main" id="{B42F8274-A6A0-4E06-9873-20AF6D4B0F62}"/>
              </a:ext>
            </a:extLst>
          </p:cNvPr>
          <p:cNvSpPr>
            <a:spLocks noGrp="1"/>
          </p:cNvSpPr>
          <p:nvPr>
            <p:ph idx="1"/>
          </p:nvPr>
        </p:nvSpPr>
        <p:spPr>
          <a:xfrm>
            <a:off x="838200" y="2644775"/>
            <a:ext cx="10515600" cy="4351338"/>
          </a:xfrm>
        </p:spPr>
        <p:txBody>
          <a:bodyPr/>
          <a:lstStyle/>
          <a:p>
            <a:pPr marL="514350" indent="-514350">
              <a:buAutoNum type="arabicPeriod"/>
            </a:pPr>
            <a:r>
              <a:rPr lang="en-US" dirty="0"/>
              <a:t>Accessible College</a:t>
            </a:r>
          </a:p>
          <a:p>
            <a:pPr marL="514350" indent="-514350">
              <a:buAutoNum type="arabicPeriod"/>
            </a:pPr>
            <a:r>
              <a:rPr lang="en-US" dirty="0"/>
              <a:t>Great Mission, Values, and Vision</a:t>
            </a:r>
          </a:p>
          <a:p>
            <a:pPr marL="514350" indent="-514350">
              <a:buAutoNum type="arabicPeriod"/>
            </a:pPr>
            <a:r>
              <a:rPr lang="en-US" dirty="0"/>
              <a:t>Affordable</a:t>
            </a:r>
          </a:p>
          <a:p>
            <a:pPr marL="514350" indent="-514350">
              <a:buAutoNum type="arabicPeriod"/>
            </a:pPr>
            <a:r>
              <a:rPr lang="en-US" dirty="0"/>
              <a:t>We have the Best Students, Staff, Administrators, and Faculty</a:t>
            </a:r>
          </a:p>
          <a:p>
            <a:pPr marL="514350" indent="-514350">
              <a:buAutoNum type="arabicPeriod"/>
            </a:pPr>
            <a:r>
              <a:rPr lang="en-US" dirty="0"/>
              <a:t>We are grass-roots as we are community</a:t>
            </a:r>
          </a:p>
        </p:txBody>
      </p:sp>
    </p:spTree>
    <p:extLst>
      <p:ext uri="{BB962C8B-B14F-4D97-AF65-F5344CB8AC3E}">
        <p14:creationId xmlns:p14="http://schemas.microsoft.com/office/powerpoint/2010/main" val="3867169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F6210-3B94-4DAB-8291-F60077568FC4}"/>
              </a:ext>
            </a:extLst>
          </p:cNvPr>
          <p:cNvSpPr>
            <a:spLocks noGrp="1"/>
          </p:cNvSpPr>
          <p:nvPr>
            <p:ph type="title"/>
          </p:nvPr>
        </p:nvSpPr>
        <p:spPr/>
        <p:txBody>
          <a:bodyPr>
            <a:normAutofit/>
          </a:bodyPr>
          <a:lstStyle/>
          <a:p>
            <a:r>
              <a:rPr lang="en-US" b="1" dirty="0"/>
              <a:t>The Show Goes On - Lupe Fiasco</a:t>
            </a:r>
            <a:br>
              <a:rPr lang="en-US" b="1" dirty="0"/>
            </a:br>
            <a:endParaRPr lang="en-US" dirty="0"/>
          </a:p>
        </p:txBody>
      </p:sp>
      <p:sp>
        <p:nvSpPr>
          <p:cNvPr id="3" name="Content Placeholder 2">
            <a:extLst>
              <a:ext uri="{FF2B5EF4-FFF2-40B4-BE49-F238E27FC236}">
                <a16:creationId xmlns:a16="http://schemas.microsoft.com/office/drawing/2014/main" id="{511B2F20-9173-44F2-A684-2B44526EE260}"/>
              </a:ext>
            </a:extLst>
          </p:cNvPr>
          <p:cNvSpPr>
            <a:spLocks noGrp="1"/>
          </p:cNvSpPr>
          <p:nvPr>
            <p:ph idx="1"/>
          </p:nvPr>
        </p:nvSpPr>
        <p:spPr>
          <a:xfrm>
            <a:off x="838200" y="1825625"/>
            <a:ext cx="6781800" cy="4351338"/>
          </a:xfrm>
        </p:spPr>
        <p:txBody>
          <a:bodyPr/>
          <a:lstStyle/>
          <a:p>
            <a:pPr marL="0" indent="0">
              <a:buNone/>
            </a:pPr>
            <a:r>
              <a:rPr lang="en-US" dirty="0"/>
              <a:t>One in the air for the people </a:t>
            </a:r>
            <a:r>
              <a:rPr lang="en-US" dirty="0" err="1"/>
              <a:t>ain't</a:t>
            </a:r>
            <a:r>
              <a:rPr lang="en-US" dirty="0"/>
              <a:t> here</a:t>
            </a:r>
          </a:p>
          <a:p>
            <a:pPr marL="0" indent="0">
              <a:buNone/>
            </a:pPr>
            <a:r>
              <a:rPr lang="en-US" dirty="0"/>
              <a:t>Two in the air for the father that's there</a:t>
            </a:r>
          </a:p>
          <a:p>
            <a:pPr marL="0" indent="0">
              <a:buNone/>
            </a:pPr>
            <a:r>
              <a:rPr lang="en-US" dirty="0"/>
              <a:t>Three in the air for the kids in the ghetto</a:t>
            </a:r>
          </a:p>
          <a:p>
            <a:pPr marL="0" indent="0">
              <a:buNone/>
            </a:pPr>
            <a:r>
              <a:rPr lang="en-US" dirty="0"/>
              <a:t>Four for the kids that don't </a:t>
            </a:r>
            <a:r>
              <a:rPr lang="en-US" dirty="0" err="1"/>
              <a:t>wanna</a:t>
            </a:r>
            <a:r>
              <a:rPr lang="en-US" dirty="0"/>
              <a:t> be there</a:t>
            </a:r>
          </a:p>
          <a:p>
            <a:pPr marL="0" indent="0">
              <a:buNone/>
            </a:pPr>
            <a:r>
              <a:rPr lang="en-US" dirty="0"/>
              <a:t>None for the niggas </a:t>
            </a:r>
            <a:r>
              <a:rPr lang="en-US" dirty="0" err="1"/>
              <a:t>tryna</a:t>
            </a:r>
            <a:r>
              <a:rPr lang="en-US" dirty="0"/>
              <a:t> hold them back</a:t>
            </a:r>
          </a:p>
          <a:p>
            <a:pPr marL="0" indent="0">
              <a:buNone/>
            </a:pPr>
            <a:r>
              <a:rPr lang="en-US" dirty="0"/>
              <a:t>Five in the air for the teachers not scared</a:t>
            </a:r>
          </a:p>
        </p:txBody>
      </p:sp>
      <p:pic>
        <p:nvPicPr>
          <p:cNvPr id="5" name="Picture 4">
            <a:extLst>
              <a:ext uri="{FF2B5EF4-FFF2-40B4-BE49-F238E27FC236}">
                <a16:creationId xmlns:a16="http://schemas.microsoft.com/office/drawing/2014/main" id="{10919108-DD2B-4E74-AFEE-DD58B28F41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0975" y="1581150"/>
            <a:ext cx="3695700" cy="3695700"/>
          </a:xfrm>
          <a:prstGeom prst="rect">
            <a:avLst/>
          </a:prstGeom>
        </p:spPr>
      </p:pic>
    </p:spTree>
    <p:extLst>
      <p:ext uri="{BB962C8B-B14F-4D97-AF65-F5344CB8AC3E}">
        <p14:creationId xmlns:p14="http://schemas.microsoft.com/office/powerpoint/2010/main" val="996623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7A025-3C2F-4D5B-8CCC-D2FB1DA0FAA5}"/>
              </a:ext>
            </a:extLst>
          </p:cNvPr>
          <p:cNvSpPr>
            <a:spLocks noGrp="1"/>
          </p:cNvSpPr>
          <p:nvPr>
            <p:ph type="title"/>
          </p:nvPr>
        </p:nvSpPr>
        <p:spPr>
          <a:xfrm>
            <a:off x="838200" y="2880518"/>
            <a:ext cx="10515600" cy="1325563"/>
          </a:xfrm>
        </p:spPr>
        <p:txBody>
          <a:bodyPr>
            <a:normAutofit/>
          </a:bodyPr>
          <a:lstStyle/>
          <a:p>
            <a:pPr algn="ctr"/>
            <a:r>
              <a:rPr lang="en-US" sz="8800" b="1" dirty="0">
                <a:solidFill>
                  <a:srgbClr val="FF0000"/>
                </a:solidFill>
              </a:rPr>
              <a:t>Shout Outs </a:t>
            </a:r>
          </a:p>
        </p:txBody>
      </p:sp>
    </p:spTree>
    <p:extLst>
      <p:ext uri="{BB962C8B-B14F-4D97-AF65-F5344CB8AC3E}">
        <p14:creationId xmlns:p14="http://schemas.microsoft.com/office/powerpoint/2010/main" val="2312838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503D4-C605-4EB7-9890-5F5C7B30ABFB}"/>
              </a:ext>
            </a:extLst>
          </p:cNvPr>
          <p:cNvSpPr>
            <a:spLocks noGrp="1"/>
          </p:cNvSpPr>
          <p:nvPr>
            <p:ph type="title"/>
          </p:nvPr>
        </p:nvSpPr>
        <p:spPr>
          <a:xfrm>
            <a:off x="838200" y="193675"/>
            <a:ext cx="10515600" cy="1325563"/>
          </a:xfrm>
        </p:spPr>
        <p:txBody>
          <a:bodyPr>
            <a:normAutofit/>
          </a:bodyPr>
          <a:lstStyle/>
          <a:p>
            <a:pPr algn="ctr"/>
            <a:r>
              <a:rPr lang="en-US" sz="8800" b="1" dirty="0"/>
              <a:t>JEDI4ST</a:t>
            </a:r>
          </a:p>
        </p:txBody>
      </p:sp>
      <p:sp>
        <p:nvSpPr>
          <p:cNvPr id="6" name="Rectangle 5">
            <a:extLst>
              <a:ext uri="{FF2B5EF4-FFF2-40B4-BE49-F238E27FC236}">
                <a16:creationId xmlns:a16="http://schemas.microsoft.com/office/drawing/2014/main" id="{BB85DD2D-BC06-4D67-A74B-CE798C0A7FCA}"/>
              </a:ext>
            </a:extLst>
          </p:cNvPr>
          <p:cNvSpPr/>
          <p:nvPr/>
        </p:nvSpPr>
        <p:spPr>
          <a:xfrm>
            <a:off x="271462" y="1519238"/>
            <a:ext cx="11649075" cy="3970318"/>
          </a:xfrm>
          <a:prstGeom prst="rect">
            <a:avLst/>
          </a:prstGeom>
        </p:spPr>
        <p:txBody>
          <a:bodyPr wrap="square">
            <a:spAutoFit/>
          </a:bodyPr>
          <a:lstStyle/>
          <a:p>
            <a:r>
              <a:rPr lang="en-US" b="1" dirty="0"/>
              <a:t>Justice, Equity, Diversity and Inclusion for Social Transformation</a:t>
            </a:r>
            <a:r>
              <a:rPr lang="en-US" dirty="0"/>
              <a:t> (JEDI4ST) founded in the Fall of 2020, is the interdisciplinary research center at SLCC, which is housed in the Chief Diversity Office. Its mission is </a:t>
            </a:r>
            <a:r>
              <a:rPr lang="en-US" dirty="0" err="1"/>
              <a:t>liberatory</a:t>
            </a:r>
            <a:r>
              <a:rPr lang="en-US" dirty="0"/>
              <a:t> social transformation with the goal of ending oppression, inequity, exclusion, and injustice. Social transformation is a change in all aspects of society including the people, institutions, systems, industries, and communities rather than the narrow scope of social change movements that focuses on one or two aspects of society. Our approach is grounded in Paulo Freire’s concept of praxis within critical pedagogy: we interweave theory and practice.  </a:t>
            </a:r>
            <a:br>
              <a:rPr lang="en-US" dirty="0"/>
            </a:br>
            <a:endParaRPr lang="en-US" dirty="0"/>
          </a:p>
          <a:p>
            <a:r>
              <a:rPr lang="en-US" dirty="0"/>
              <a:t>The JEDI4ST Program has two streams: </a:t>
            </a:r>
            <a:br>
              <a:rPr lang="en-US" dirty="0"/>
            </a:br>
            <a:endParaRPr lang="en-US" dirty="0"/>
          </a:p>
          <a:p>
            <a:pPr>
              <a:buFont typeface="+mj-lt"/>
              <a:buAutoNum type="arabicPeriod"/>
            </a:pPr>
            <a:r>
              <a:rPr lang="en-US" b="1" dirty="0"/>
              <a:t>Scholarship (theory),</a:t>
            </a:r>
            <a:r>
              <a:rPr lang="en-US" dirty="0"/>
              <a:t> which includes research projects &amp; publications (e.g., books, articles, and journals), and educational forums (e.g., lectures, debates, conferences, and panels) </a:t>
            </a:r>
            <a:br>
              <a:rPr lang="en-US" dirty="0"/>
            </a:br>
            <a:endParaRPr lang="en-US" dirty="0"/>
          </a:p>
          <a:p>
            <a:pPr>
              <a:buFont typeface="+mj-lt"/>
              <a:buAutoNum type="arabicPeriod"/>
            </a:pPr>
            <a:r>
              <a:rPr lang="en-US" b="1" dirty="0"/>
              <a:t>Community collaborations (practice),</a:t>
            </a:r>
            <a:r>
              <a:rPr lang="en-US" dirty="0"/>
              <a:t> which supports community initiatives and activist organizations that promote justice, equity, and inclusion for disadvantaged and oppressed populations.</a:t>
            </a:r>
          </a:p>
        </p:txBody>
      </p:sp>
      <p:sp>
        <p:nvSpPr>
          <p:cNvPr id="7" name="TextBox 6">
            <a:extLst>
              <a:ext uri="{FF2B5EF4-FFF2-40B4-BE49-F238E27FC236}">
                <a16:creationId xmlns:a16="http://schemas.microsoft.com/office/drawing/2014/main" id="{866CE5B4-888A-4BC9-B5CF-1C366731C7D6}"/>
              </a:ext>
            </a:extLst>
          </p:cNvPr>
          <p:cNvSpPr txBox="1"/>
          <p:nvPr/>
        </p:nvSpPr>
        <p:spPr>
          <a:xfrm>
            <a:off x="3133724" y="5740995"/>
            <a:ext cx="5924550" cy="923330"/>
          </a:xfrm>
          <a:prstGeom prst="rect">
            <a:avLst/>
          </a:prstGeom>
          <a:noFill/>
        </p:spPr>
        <p:txBody>
          <a:bodyPr wrap="square" rtlCol="0">
            <a:spAutoFit/>
          </a:bodyPr>
          <a:lstStyle/>
          <a:p>
            <a:pPr algn="ctr"/>
            <a:r>
              <a:rPr lang="en-US" dirty="0">
                <a:solidFill>
                  <a:srgbClr val="FF0000"/>
                </a:solidFill>
              </a:rPr>
              <a:t>We want to be the best community college research center in the U.S. and we want to be the premier critical community engaged research center high education. </a:t>
            </a:r>
          </a:p>
        </p:txBody>
      </p:sp>
    </p:spTree>
    <p:extLst>
      <p:ext uri="{BB962C8B-B14F-4D97-AF65-F5344CB8AC3E}">
        <p14:creationId xmlns:p14="http://schemas.microsoft.com/office/powerpoint/2010/main" val="3942790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A8EF3-6D52-4B42-AB5E-9FF30000CD50}"/>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D77367A-E0AD-4F54-A9CE-FF94505DEFEC}"/>
              </a:ext>
            </a:extLst>
          </p:cNvPr>
          <p:cNvSpPr>
            <a:spLocks noGrp="1"/>
          </p:cNvSpPr>
          <p:nvPr>
            <p:ph type="subTitle" idx="1"/>
          </p:nvPr>
        </p:nvSpPr>
        <p:spPr/>
        <p:txBody>
          <a:bodyPr/>
          <a:lstStyle/>
          <a:p>
            <a:endParaRPr lang="en-US" dirty="0"/>
          </a:p>
        </p:txBody>
      </p:sp>
      <p:pic>
        <p:nvPicPr>
          <p:cNvPr id="5" name="Picture 4">
            <a:extLst>
              <a:ext uri="{FF2B5EF4-FFF2-40B4-BE49-F238E27FC236}">
                <a16:creationId xmlns:a16="http://schemas.microsoft.com/office/drawing/2014/main" id="{9A713C48-EAF3-4408-9B01-A6DF6A0AB1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1319" y="888647"/>
            <a:ext cx="3146832" cy="5080704"/>
          </a:xfrm>
          <a:prstGeom prst="rect">
            <a:avLst/>
          </a:prstGeom>
        </p:spPr>
      </p:pic>
      <p:pic>
        <p:nvPicPr>
          <p:cNvPr id="7" name="Picture 6">
            <a:extLst>
              <a:ext uri="{FF2B5EF4-FFF2-40B4-BE49-F238E27FC236}">
                <a16:creationId xmlns:a16="http://schemas.microsoft.com/office/drawing/2014/main" id="{02BDBFE6-3A3B-4A70-AF79-4B148C724A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2584" y="888647"/>
            <a:ext cx="3146832" cy="5080703"/>
          </a:xfrm>
          <a:prstGeom prst="rect">
            <a:avLst/>
          </a:prstGeom>
        </p:spPr>
      </p:pic>
      <p:pic>
        <p:nvPicPr>
          <p:cNvPr id="9" name="Picture 8">
            <a:extLst>
              <a:ext uri="{FF2B5EF4-FFF2-40B4-BE49-F238E27FC236}">
                <a16:creationId xmlns:a16="http://schemas.microsoft.com/office/drawing/2014/main" id="{DBE56A4B-0F00-455C-AA95-3D8A85EAF26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544" y="888648"/>
            <a:ext cx="3146832" cy="5080703"/>
          </a:xfrm>
          <a:prstGeom prst="rect">
            <a:avLst/>
          </a:prstGeom>
        </p:spPr>
      </p:pic>
    </p:spTree>
    <p:extLst>
      <p:ext uri="{BB962C8B-B14F-4D97-AF65-F5344CB8AC3E}">
        <p14:creationId xmlns:p14="http://schemas.microsoft.com/office/powerpoint/2010/main" val="339448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9E264-76F1-4EE2-9692-C9800F219760}"/>
              </a:ext>
            </a:extLst>
          </p:cNvPr>
          <p:cNvSpPr>
            <a:spLocks noGrp="1"/>
          </p:cNvSpPr>
          <p:nvPr>
            <p:ph type="title"/>
          </p:nvPr>
        </p:nvSpPr>
        <p:spPr>
          <a:xfrm>
            <a:off x="838200" y="984250"/>
            <a:ext cx="10515600" cy="1325563"/>
          </a:xfrm>
        </p:spPr>
        <p:txBody>
          <a:bodyPr>
            <a:noAutofit/>
          </a:bodyPr>
          <a:lstStyle/>
          <a:p>
            <a:pPr algn="ctr"/>
            <a:r>
              <a:rPr lang="en-US" sz="6600" b="1" dirty="0">
                <a:latin typeface="Aharoni" panose="02010803020104030203" pitchFamily="2" charset="-79"/>
                <a:cs typeface="Aharoni" panose="02010803020104030203" pitchFamily="2" charset="-79"/>
              </a:rPr>
              <a:t>Doing Something With Nothing </a:t>
            </a:r>
          </a:p>
        </p:txBody>
      </p:sp>
      <p:sp>
        <p:nvSpPr>
          <p:cNvPr id="3" name="Content Placeholder 2">
            <a:extLst>
              <a:ext uri="{FF2B5EF4-FFF2-40B4-BE49-F238E27FC236}">
                <a16:creationId xmlns:a16="http://schemas.microsoft.com/office/drawing/2014/main" id="{D9018E7F-745C-4467-8CBE-F61A0AA5357F}"/>
              </a:ext>
            </a:extLst>
          </p:cNvPr>
          <p:cNvSpPr>
            <a:spLocks noGrp="1"/>
          </p:cNvSpPr>
          <p:nvPr>
            <p:ph idx="1"/>
          </p:nvPr>
        </p:nvSpPr>
        <p:spPr/>
        <p:txBody>
          <a:bodyPr/>
          <a:lstStyle/>
          <a:p>
            <a:pPr marL="0" indent="0" algn="ctr">
              <a:buNone/>
            </a:pPr>
            <a:br>
              <a:rPr lang="en-US" sz="5400" b="1" dirty="0">
                <a:solidFill>
                  <a:srgbClr val="FF0000"/>
                </a:solidFill>
              </a:rPr>
            </a:br>
            <a:br>
              <a:rPr lang="en-US" sz="5400" b="1" dirty="0">
                <a:solidFill>
                  <a:srgbClr val="FF0000"/>
                </a:solidFill>
              </a:rPr>
            </a:br>
            <a:r>
              <a:rPr lang="en-US" sz="5400" b="1" dirty="0">
                <a:solidFill>
                  <a:srgbClr val="FF0000"/>
                </a:solidFill>
              </a:rPr>
              <a:t>THAT IS HIP HOP</a:t>
            </a:r>
          </a:p>
          <a:p>
            <a:pPr marL="0" indent="0">
              <a:buNone/>
            </a:pPr>
            <a:endParaRPr lang="en-US" dirty="0"/>
          </a:p>
        </p:txBody>
      </p:sp>
    </p:spTree>
    <p:extLst>
      <p:ext uri="{BB962C8B-B14F-4D97-AF65-F5344CB8AC3E}">
        <p14:creationId xmlns:p14="http://schemas.microsoft.com/office/powerpoint/2010/main" val="3735214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9BE39-AEB7-4B92-8C90-8D60CB64AC53}"/>
              </a:ext>
            </a:extLst>
          </p:cNvPr>
          <p:cNvSpPr>
            <a:spLocks noGrp="1"/>
          </p:cNvSpPr>
          <p:nvPr>
            <p:ph type="title"/>
          </p:nvPr>
        </p:nvSpPr>
        <p:spPr/>
        <p:txBody>
          <a:bodyPr/>
          <a:lstStyle/>
          <a:p>
            <a:r>
              <a:rPr lang="en-US" dirty="0"/>
              <a:t>Justice, Equity, Diversity, and Inclusion - JEDI</a:t>
            </a:r>
          </a:p>
        </p:txBody>
      </p:sp>
      <p:sp>
        <p:nvSpPr>
          <p:cNvPr id="3" name="Content Placeholder 2">
            <a:extLst>
              <a:ext uri="{FF2B5EF4-FFF2-40B4-BE49-F238E27FC236}">
                <a16:creationId xmlns:a16="http://schemas.microsoft.com/office/drawing/2014/main" id="{2B7EA872-8D7D-4C1D-9A39-4CAF5D87F32E}"/>
              </a:ext>
            </a:extLst>
          </p:cNvPr>
          <p:cNvSpPr>
            <a:spLocks noGrp="1"/>
          </p:cNvSpPr>
          <p:nvPr>
            <p:ph idx="1"/>
          </p:nvPr>
        </p:nvSpPr>
        <p:spPr/>
        <p:txBody>
          <a:bodyPr/>
          <a:lstStyle/>
          <a:p>
            <a:pPr marL="514350" indent="-514350">
              <a:buFont typeface="+mj-lt"/>
              <a:buAutoNum type="arabicPeriod"/>
            </a:pPr>
            <a:r>
              <a:rPr lang="en-US" dirty="0"/>
              <a:t>Know Where You Come From</a:t>
            </a:r>
          </a:p>
          <a:p>
            <a:pPr marL="514350" indent="-514350">
              <a:buFont typeface="+mj-lt"/>
              <a:buAutoNum type="arabicPeriod"/>
            </a:pPr>
            <a:r>
              <a:rPr lang="en-US" dirty="0"/>
              <a:t>Tension is GOOD</a:t>
            </a:r>
          </a:p>
          <a:p>
            <a:pPr marL="514350" indent="-514350">
              <a:buFont typeface="+mj-lt"/>
              <a:buAutoNum type="arabicPeriod"/>
            </a:pPr>
            <a:r>
              <a:rPr lang="en-US" dirty="0"/>
              <a:t>It is Us and the System Transformation</a:t>
            </a:r>
          </a:p>
          <a:p>
            <a:pPr marL="514350" indent="-514350">
              <a:buFont typeface="+mj-lt"/>
              <a:buAutoNum type="arabicPeriod"/>
            </a:pPr>
            <a:r>
              <a:rPr lang="en-US" dirty="0"/>
              <a:t>Do Not Silence Stories </a:t>
            </a:r>
          </a:p>
          <a:p>
            <a:pPr marL="514350" indent="-514350">
              <a:buFont typeface="+mj-lt"/>
              <a:buAutoNum type="arabicPeriod"/>
            </a:pPr>
            <a:r>
              <a:rPr lang="en-US" dirty="0"/>
              <a:t>Don’t Fall for the Gap - Our Journey Can be Different While Our Goal Is The Same </a:t>
            </a:r>
          </a:p>
          <a:p>
            <a:pPr marL="514350" indent="-514350">
              <a:buFont typeface="+mj-lt"/>
              <a:buAutoNum type="arabicPeriod"/>
            </a:pPr>
            <a:r>
              <a:rPr lang="en-US" dirty="0"/>
              <a:t>We are the Best</a:t>
            </a:r>
          </a:p>
          <a:p>
            <a:pPr marL="514350" indent="-514350">
              <a:buFont typeface="+mj-lt"/>
              <a:buAutoNum type="arabicPeriod"/>
            </a:pPr>
            <a:r>
              <a:rPr lang="en-US" dirty="0"/>
              <a:t>Shout Out </a:t>
            </a:r>
          </a:p>
          <a:p>
            <a:endParaRPr lang="en-US" dirty="0"/>
          </a:p>
        </p:txBody>
      </p:sp>
    </p:spTree>
    <p:extLst>
      <p:ext uri="{BB962C8B-B14F-4D97-AF65-F5344CB8AC3E}">
        <p14:creationId xmlns:p14="http://schemas.microsoft.com/office/powerpoint/2010/main" val="239635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0F5E6-E898-4554-9044-B665080180A1}"/>
              </a:ext>
            </a:extLst>
          </p:cNvPr>
          <p:cNvSpPr>
            <a:spLocks noGrp="1"/>
          </p:cNvSpPr>
          <p:nvPr>
            <p:ph type="title"/>
          </p:nvPr>
        </p:nvSpPr>
        <p:spPr/>
        <p:txBody>
          <a:bodyPr>
            <a:normAutofit/>
          </a:bodyPr>
          <a:lstStyle/>
          <a:p>
            <a:pPr algn="ctr"/>
            <a:r>
              <a:rPr lang="en-US" sz="6000" b="1" dirty="0">
                <a:latin typeface="Aharoni" panose="02010803020104030203" pitchFamily="2" charset="-79"/>
                <a:cs typeface="Aharoni" panose="02010803020104030203" pitchFamily="2" charset="-79"/>
              </a:rPr>
              <a:t>Mission, Vision, and Values</a:t>
            </a:r>
          </a:p>
        </p:txBody>
      </p:sp>
      <p:sp>
        <p:nvSpPr>
          <p:cNvPr id="3" name="Content Placeholder 2">
            <a:extLst>
              <a:ext uri="{FF2B5EF4-FFF2-40B4-BE49-F238E27FC236}">
                <a16:creationId xmlns:a16="http://schemas.microsoft.com/office/drawing/2014/main" id="{970FC03F-D236-4C9F-BACD-9B062211670F}"/>
              </a:ext>
            </a:extLst>
          </p:cNvPr>
          <p:cNvSpPr>
            <a:spLocks noGrp="1"/>
          </p:cNvSpPr>
          <p:nvPr>
            <p:ph idx="1"/>
          </p:nvPr>
        </p:nvSpPr>
        <p:spPr/>
        <p:txBody>
          <a:bodyPr/>
          <a:lstStyle/>
          <a:p>
            <a:pPr marL="0" indent="0" algn="ctr">
              <a:buNone/>
            </a:pPr>
            <a:br>
              <a:rPr lang="en-US" dirty="0"/>
            </a:br>
            <a:r>
              <a:rPr lang="en-US" b="1" dirty="0">
                <a:solidFill>
                  <a:srgbClr val="FF0000"/>
                </a:solidFill>
              </a:rPr>
              <a:t>No Where We Come From</a:t>
            </a:r>
            <a:br>
              <a:rPr lang="en-US" dirty="0"/>
            </a:br>
            <a:br>
              <a:rPr lang="en-US" dirty="0"/>
            </a:br>
            <a:r>
              <a:rPr lang="en-US" dirty="0"/>
              <a:t>Transformative Education is a term fostering out of the work from Women of Color who have been influenced by critical pedagogy, a field founded by the great education theorist Paulo Freire.</a:t>
            </a:r>
          </a:p>
        </p:txBody>
      </p:sp>
    </p:spTree>
    <p:extLst>
      <p:ext uri="{BB962C8B-B14F-4D97-AF65-F5344CB8AC3E}">
        <p14:creationId xmlns:p14="http://schemas.microsoft.com/office/powerpoint/2010/main" val="430650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9B9F-AF05-4B60-A559-AFBB25D83140}"/>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2B01EA55-FD38-48D0-B9E2-AC81540A06D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60923" y="188077"/>
            <a:ext cx="6559251" cy="6304798"/>
          </a:xfrm>
        </p:spPr>
      </p:pic>
    </p:spTree>
    <p:extLst>
      <p:ext uri="{BB962C8B-B14F-4D97-AF65-F5344CB8AC3E}">
        <p14:creationId xmlns:p14="http://schemas.microsoft.com/office/powerpoint/2010/main" val="2980473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A5A739A-6004-49CB-9252-567C711F6FCF}"/>
              </a:ext>
            </a:extLst>
          </p:cNvPr>
          <p:cNvPicPr>
            <a:picLocks noChangeAspect="1"/>
          </p:cNvPicPr>
          <p:nvPr/>
        </p:nvPicPr>
        <p:blipFill rotWithShape="1">
          <a:blip r:embed="rId2">
            <a:extLst>
              <a:ext uri="{28A0092B-C50C-407E-A947-70E740481C1C}">
                <a14:useLocalDpi xmlns:a14="http://schemas.microsoft.com/office/drawing/2010/main" val="0"/>
              </a:ext>
            </a:extLst>
          </a:blip>
          <a:srcRect t="5254" b="12116"/>
          <a:stretch/>
        </p:blipFill>
        <p:spPr>
          <a:xfrm>
            <a:off x="1775894" y="189032"/>
            <a:ext cx="8640211" cy="6479935"/>
          </a:xfrm>
          <a:prstGeom prst="rect">
            <a:avLst/>
          </a:prstGeom>
        </p:spPr>
      </p:pic>
    </p:spTree>
    <p:extLst>
      <p:ext uri="{BB962C8B-B14F-4D97-AF65-F5344CB8AC3E}">
        <p14:creationId xmlns:p14="http://schemas.microsoft.com/office/powerpoint/2010/main" val="1285203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B6BAE-34C4-4BD0-8F6E-F7D043F0426D}"/>
              </a:ext>
            </a:extLst>
          </p:cNvPr>
          <p:cNvSpPr>
            <a:spLocks noGrp="1"/>
          </p:cNvSpPr>
          <p:nvPr>
            <p:ph type="title"/>
          </p:nvPr>
        </p:nvSpPr>
        <p:spPr>
          <a:xfrm>
            <a:off x="909320" y="178593"/>
            <a:ext cx="10515600" cy="1325563"/>
          </a:xfrm>
        </p:spPr>
        <p:txBody>
          <a:bodyPr/>
          <a:lstStyle/>
          <a:p>
            <a:pPr algn="ctr"/>
            <a:r>
              <a:rPr lang="en-US" b="1" dirty="0">
                <a:latin typeface="Bauhaus 93" panose="04030905020B02020C02" pitchFamily="82" charset="0"/>
              </a:rPr>
              <a:t>Embrace the Battle and Tension</a:t>
            </a:r>
          </a:p>
        </p:txBody>
      </p:sp>
      <p:pic>
        <p:nvPicPr>
          <p:cNvPr id="5" name="Content Placeholder 4">
            <a:extLst>
              <a:ext uri="{FF2B5EF4-FFF2-40B4-BE49-F238E27FC236}">
                <a16:creationId xmlns:a16="http://schemas.microsoft.com/office/drawing/2014/main" id="{D78608D3-98C3-4C9E-86F0-490FF758223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75117" y="1372972"/>
            <a:ext cx="9438323" cy="5306435"/>
          </a:xfrm>
        </p:spPr>
      </p:pic>
    </p:spTree>
    <p:extLst>
      <p:ext uri="{BB962C8B-B14F-4D97-AF65-F5344CB8AC3E}">
        <p14:creationId xmlns:p14="http://schemas.microsoft.com/office/powerpoint/2010/main" val="1757235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734</TotalTime>
  <Words>302</Words>
  <Application>Microsoft Office PowerPoint</Application>
  <PresentationFormat>Widescreen</PresentationFormat>
  <Paragraphs>63</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Aharoni</vt:lpstr>
      <vt:lpstr>Arial</vt:lpstr>
      <vt:lpstr>Bauhaus 93</vt:lpstr>
      <vt:lpstr>Calibri</vt:lpstr>
      <vt:lpstr>Calibri Light</vt:lpstr>
      <vt:lpstr>Office Theme</vt:lpstr>
      <vt:lpstr>Transformative Tension:  A Hip-Hop Pedagogy for Justice, Equity, Diversity &amp; Inclusion for Community Transformation (JEDI4ST) </vt:lpstr>
      <vt:lpstr>JEDI4ST</vt:lpstr>
      <vt:lpstr>PowerPoint Presentation</vt:lpstr>
      <vt:lpstr>Doing Something With Nothing </vt:lpstr>
      <vt:lpstr>Justice, Equity, Diversity, and Inclusion - JEDI</vt:lpstr>
      <vt:lpstr>Mission, Vision, and Values</vt:lpstr>
      <vt:lpstr>PowerPoint Presentation</vt:lpstr>
      <vt:lpstr>PowerPoint Presentation</vt:lpstr>
      <vt:lpstr>Embrace the Battle and Tension</vt:lpstr>
      <vt:lpstr>It is about Us and the System</vt:lpstr>
      <vt:lpstr>Marginalized not Minorities </vt:lpstr>
      <vt:lpstr>Be You – Meaning Stay in Your Lane</vt:lpstr>
      <vt:lpstr>Education and Entertainment</vt:lpstr>
      <vt:lpstr>The Ends Do Not Justify The Means </vt:lpstr>
      <vt:lpstr>We are the Best and Love Your Haters</vt:lpstr>
      <vt:lpstr>The Show Goes On - Lupe Fiasco </vt:lpstr>
      <vt:lpstr>Shout Outs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Transformative Tension:  A Hip-Hop Pedagogy for Justice, Equity, Diversity &amp; Inclusion for Community Transformation (JEDI4ST)</dc:title>
  <dc:creator>Anthony Nocella</dc:creator>
  <cp:lastModifiedBy>Anthony Nocella</cp:lastModifiedBy>
  <cp:revision>22</cp:revision>
  <dcterms:created xsi:type="dcterms:W3CDTF">2021-01-29T05:49:29Z</dcterms:created>
  <dcterms:modified xsi:type="dcterms:W3CDTF">2021-02-11T18:51:44Z</dcterms:modified>
</cp:coreProperties>
</file>