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63815"/>
  </p:normalViewPr>
  <p:slideViewPr>
    <p:cSldViewPr snapToGrid="0" snapToObjects="1">
      <p:cViewPr varScale="1">
        <p:scale>
          <a:sx n="67" d="100"/>
          <a:sy n="67" d="100"/>
        </p:scale>
        <p:origin x="228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1A17B4-1E0E-46D5-A434-6CB6FFC8D702}" type="doc">
      <dgm:prSet loTypeId="urn:microsoft.com/office/officeart/2005/8/layout/default" loCatId="list" qsTypeId="urn:microsoft.com/office/officeart/2005/8/quickstyle/simple2" qsCatId="simple" csTypeId="urn:microsoft.com/office/officeart/2005/8/colors/accent3_2" csCatId="accent3"/>
      <dgm:spPr/>
      <dgm:t>
        <a:bodyPr/>
        <a:lstStyle/>
        <a:p>
          <a:endParaRPr lang="en-US"/>
        </a:p>
      </dgm:t>
    </dgm:pt>
    <dgm:pt modelId="{A70DC1B9-5B80-4D6C-BAE5-4F4A904C40F3}">
      <dgm:prSet/>
      <dgm:spPr/>
      <dgm:t>
        <a:bodyPr/>
        <a:lstStyle/>
        <a:p>
          <a:r>
            <a:rPr lang="en-US"/>
            <a:t>Design Team, Spring 2021</a:t>
          </a:r>
        </a:p>
      </dgm:t>
    </dgm:pt>
    <dgm:pt modelId="{BC08CCCA-5632-462A-BE18-DF26B20A7380}" type="parTrans" cxnId="{7CA0CC2C-BFBF-419C-9212-11BB8584B51B}">
      <dgm:prSet/>
      <dgm:spPr/>
      <dgm:t>
        <a:bodyPr/>
        <a:lstStyle/>
        <a:p>
          <a:endParaRPr lang="en-US"/>
        </a:p>
      </dgm:t>
    </dgm:pt>
    <dgm:pt modelId="{219C4CA0-EE00-4FA5-AEAE-1272F1CBB647}" type="sibTrans" cxnId="{7CA0CC2C-BFBF-419C-9212-11BB8584B51B}">
      <dgm:prSet/>
      <dgm:spPr/>
      <dgm:t>
        <a:bodyPr/>
        <a:lstStyle/>
        <a:p>
          <a:endParaRPr lang="en-US"/>
        </a:p>
      </dgm:t>
    </dgm:pt>
    <dgm:pt modelId="{2995B731-7A78-49FF-A7DF-F6E6F090A9F7}">
      <dgm:prSet/>
      <dgm:spPr/>
      <dgm:t>
        <a:bodyPr/>
        <a:lstStyle/>
        <a:p>
          <a:r>
            <a:rPr lang="en-US"/>
            <a:t>First year of fellowship, 2021-22</a:t>
          </a:r>
        </a:p>
      </dgm:t>
    </dgm:pt>
    <dgm:pt modelId="{12A87029-F1CE-4AB8-AF63-AC6BB77EE57A}" type="parTrans" cxnId="{6CD6C075-09FB-47DA-B303-D7F5962937D3}">
      <dgm:prSet/>
      <dgm:spPr/>
      <dgm:t>
        <a:bodyPr/>
        <a:lstStyle/>
        <a:p>
          <a:endParaRPr lang="en-US"/>
        </a:p>
      </dgm:t>
    </dgm:pt>
    <dgm:pt modelId="{AE9AE4E8-C95A-4087-A634-D617B878FF7D}" type="sibTrans" cxnId="{6CD6C075-09FB-47DA-B303-D7F5962937D3}">
      <dgm:prSet/>
      <dgm:spPr/>
      <dgm:t>
        <a:bodyPr/>
        <a:lstStyle/>
        <a:p>
          <a:endParaRPr lang="en-US"/>
        </a:p>
      </dgm:t>
    </dgm:pt>
    <dgm:pt modelId="{DE749699-C8D7-4D31-9112-B9AF8B09A490}">
      <dgm:prSet/>
      <dgm:spPr/>
      <dgm:t>
        <a:bodyPr/>
        <a:lstStyle/>
        <a:p>
          <a:r>
            <a:rPr lang="en-US"/>
            <a:t>Outgrowth UPSTEM Fellowship</a:t>
          </a:r>
        </a:p>
      </dgm:t>
    </dgm:pt>
    <dgm:pt modelId="{3C442EFB-F534-4868-A95A-2D750A7F26FD}" type="parTrans" cxnId="{287D41A8-A6AA-4A79-8230-4A80EDB40A28}">
      <dgm:prSet/>
      <dgm:spPr/>
      <dgm:t>
        <a:bodyPr/>
        <a:lstStyle/>
        <a:p>
          <a:endParaRPr lang="en-US"/>
        </a:p>
      </dgm:t>
    </dgm:pt>
    <dgm:pt modelId="{9A1813B0-E43E-430B-AAD6-933B150840B5}" type="sibTrans" cxnId="{287D41A8-A6AA-4A79-8230-4A80EDB40A28}">
      <dgm:prSet/>
      <dgm:spPr/>
      <dgm:t>
        <a:bodyPr/>
        <a:lstStyle/>
        <a:p>
          <a:endParaRPr lang="en-US"/>
        </a:p>
      </dgm:t>
    </dgm:pt>
    <dgm:pt modelId="{881DEC79-1443-4914-B047-7971CDE8064D}">
      <dgm:prSet/>
      <dgm:spPr/>
      <dgm:t>
        <a:bodyPr/>
        <a:lstStyle/>
        <a:p>
          <a:r>
            <a:rPr lang="en-US"/>
            <a:t>Funded by a grant from the Howard Hughes Medical Institute Inclusive Excellence Initiative </a:t>
          </a:r>
        </a:p>
      </dgm:t>
    </dgm:pt>
    <dgm:pt modelId="{2BE3233A-AE78-4AF9-B2D9-84016B856BB0}" type="parTrans" cxnId="{A4BD27B1-A554-4B2A-B349-53A9E2590B6C}">
      <dgm:prSet/>
      <dgm:spPr/>
      <dgm:t>
        <a:bodyPr/>
        <a:lstStyle/>
        <a:p>
          <a:endParaRPr lang="en-US"/>
        </a:p>
      </dgm:t>
    </dgm:pt>
    <dgm:pt modelId="{6850C680-3FE9-4B04-A61B-9C8FD0267D37}" type="sibTrans" cxnId="{A4BD27B1-A554-4B2A-B349-53A9E2590B6C}">
      <dgm:prSet/>
      <dgm:spPr/>
      <dgm:t>
        <a:bodyPr/>
        <a:lstStyle/>
        <a:p>
          <a:endParaRPr lang="en-US"/>
        </a:p>
      </dgm:t>
    </dgm:pt>
    <dgm:pt modelId="{169B81D6-7CC1-45FF-BF6F-E0179223434E}">
      <dgm:prSet/>
      <dgm:spPr/>
      <dgm:t>
        <a:bodyPr/>
        <a:lstStyle/>
        <a:p>
          <a:r>
            <a:rPr lang="en-US"/>
            <a:t>Charge from Dean Caldwell: Create something transformative and radical experience</a:t>
          </a:r>
        </a:p>
      </dgm:t>
    </dgm:pt>
    <dgm:pt modelId="{4B0A7A87-F0ED-4A63-AFC2-E9D2EFE665A6}" type="parTrans" cxnId="{5A245B54-2D72-412C-9594-E7CA2DA1D6DF}">
      <dgm:prSet/>
      <dgm:spPr/>
      <dgm:t>
        <a:bodyPr/>
        <a:lstStyle/>
        <a:p>
          <a:endParaRPr lang="en-US"/>
        </a:p>
      </dgm:t>
    </dgm:pt>
    <dgm:pt modelId="{5B55A8AD-1054-41C4-8553-F094D2EDE1A3}" type="sibTrans" cxnId="{5A245B54-2D72-412C-9594-E7CA2DA1D6DF}">
      <dgm:prSet/>
      <dgm:spPr/>
      <dgm:t>
        <a:bodyPr/>
        <a:lstStyle/>
        <a:p>
          <a:endParaRPr lang="en-US"/>
        </a:p>
      </dgm:t>
    </dgm:pt>
    <dgm:pt modelId="{CC85B608-E1BE-F941-B806-CFBA87CB1293}" type="pres">
      <dgm:prSet presAssocID="{AF1A17B4-1E0E-46D5-A434-6CB6FFC8D702}" presName="diagram" presStyleCnt="0">
        <dgm:presLayoutVars>
          <dgm:dir/>
          <dgm:resizeHandles val="exact"/>
        </dgm:presLayoutVars>
      </dgm:prSet>
      <dgm:spPr/>
    </dgm:pt>
    <dgm:pt modelId="{4C364DA1-8685-EB43-86FC-0BB0BFED5010}" type="pres">
      <dgm:prSet presAssocID="{A70DC1B9-5B80-4D6C-BAE5-4F4A904C40F3}" presName="node" presStyleLbl="node1" presStyleIdx="0" presStyleCnt="5">
        <dgm:presLayoutVars>
          <dgm:bulletEnabled val="1"/>
        </dgm:presLayoutVars>
      </dgm:prSet>
      <dgm:spPr/>
    </dgm:pt>
    <dgm:pt modelId="{E49D3C8D-A008-8545-AE7B-66F6E13BEC4F}" type="pres">
      <dgm:prSet presAssocID="{219C4CA0-EE00-4FA5-AEAE-1272F1CBB647}" presName="sibTrans" presStyleCnt="0"/>
      <dgm:spPr/>
    </dgm:pt>
    <dgm:pt modelId="{5F5A77A1-3E8B-D942-AFCA-A5CE6F28A8C8}" type="pres">
      <dgm:prSet presAssocID="{2995B731-7A78-49FF-A7DF-F6E6F090A9F7}" presName="node" presStyleLbl="node1" presStyleIdx="1" presStyleCnt="5">
        <dgm:presLayoutVars>
          <dgm:bulletEnabled val="1"/>
        </dgm:presLayoutVars>
      </dgm:prSet>
      <dgm:spPr/>
    </dgm:pt>
    <dgm:pt modelId="{EC96E9BB-EB00-1140-85E2-863ACC485415}" type="pres">
      <dgm:prSet presAssocID="{AE9AE4E8-C95A-4087-A634-D617B878FF7D}" presName="sibTrans" presStyleCnt="0"/>
      <dgm:spPr/>
    </dgm:pt>
    <dgm:pt modelId="{985F1E4A-BC81-2347-B68A-13FE5C1C9982}" type="pres">
      <dgm:prSet presAssocID="{DE749699-C8D7-4D31-9112-B9AF8B09A490}" presName="node" presStyleLbl="node1" presStyleIdx="2" presStyleCnt="5">
        <dgm:presLayoutVars>
          <dgm:bulletEnabled val="1"/>
        </dgm:presLayoutVars>
      </dgm:prSet>
      <dgm:spPr/>
    </dgm:pt>
    <dgm:pt modelId="{B8CBD99D-55C0-0349-A07A-5C9396CE4DF1}" type="pres">
      <dgm:prSet presAssocID="{9A1813B0-E43E-430B-AAD6-933B150840B5}" presName="sibTrans" presStyleCnt="0"/>
      <dgm:spPr/>
    </dgm:pt>
    <dgm:pt modelId="{FCAA5BCE-0A3A-7A44-B5CC-8F25FFAAB371}" type="pres">
      <dgm:prSet presAssocID="{881DEC79-1443-4914-B047-7971CDE8064D}" presName="node" presStyleLbl="node1" presStyleIdx="3" presStyleCnt="5">
        <dgm:presLayoutVars>
          <dgm:bulletEnabled val="1"/>
        </dgm:presLayoutVars>
      </dgm:prSet>
      <dgm:spPr/>
    </dgm:pt>
    <dgm:pt modelId="{BBBB46AA-C553-AF44-88B0-AD4C7FAD527C}" type="pres">
      <dgm:prSet presAssocID="{6850C680-3FE9-4B04-A61B-9C8FD0267D37}" presName="sibTrans" presStyleCnt="0"/>
      <dgm:spPr/>
    </dgm:pt>
    <dgm:pt modelId="{B5715E6C-9AD3-6941-87ED-C43E5F221B41}" type="pres">
      <dgm:prSet presAssocID="{169B81D6-7CC1-45FF-BF6F-E0179223434E}" presName="node" presStyleLbl="node1" presStyleIdx="4" presStyleCnt="5">
        <dgm:presLayoutVars>
          <dgm:bulletEnabled val="1"/>
        </dgm:presLayoutVars>
      </dgm:prSet>
      <dgm:spPr/>
    </dgm:pt>
  </dgm:ptLst>
  <dgm:cxnLst>
    <dgm:cxn modelId="{7CA0CC2C-BFBF-419C-9212-11BB8584B51B}" srcId="{AF1A17B4-1E0E-46D5-A434-6CB6FFC8D702}" destId="{A70DC1B9-5B80-4D6C-BAE5-4F4A904C40F3}" srcOrd="0" destOrd="0" parTransId="{BC08CCCA-5632-462A-BE18-DF26B20A7380}" sibTransId="{219C4CA0-EE00-4FA5-AEAE-1272F1CBB647}"/>
    <dgm:cxn modelId="{217C1B52-E816-FD42-86E1-0148129F925F}" type="presOf" srcId="{2995B731-7A78-49FF-A7DF-F6E6F090A9F7}" destId="{5F5A77A1-3E8B-D942-AFCA-A5CE6F28A8C8}" srcOrd="0" destOrd="0" presId="urn:microsoft.com/office/officeart/2005/8/layout/default"/>
    <dgm:cxn modelId="{5A245B54-2D72-412C-9594-E7CA2DA1D6DF}" srcId="{AF1A17B4-1E0E-46D5-A434-6CB6FFC8D702}" destId="{169B81D6-7CC1-45FF-BF6F-E0179223434E}" srcOrd="4" destOrd="0" parTransId="{4B0A7A87-F0ED-4A63-AFC2-E9D2EFE665A6}" sibTransId="{5B55A8AD-1054-41C4-8553-F094D2EDE1A3}"/>
    <dgm:cxn modelId="{BC8AA75B-F60D-9441-A8F9-8636FDA74D06}" type="presOf" srcId="{AF1A17B4-1E0E-46D5-A434-6CB6FFC8D702}" destId="{CC85B608-E1BE-F941-B806-CFBA87CB1293}" srcOrd="0" destOrd="0" presId="urn:microsoft.com/office/officeart/2005/8/layout/default"/>
    <dgm:cxn modelId="{27C72370-8D9F-B249-B577-CA29E442B0D9}" type="presOf" srcId="{881DEC79-1443-4914-B047-7971CDE8064D}" destId="{FCAA5BCE-0A3A-7A44-B5CC-8F25FFAAB371}" srcOrd="0" destOrd="0" presId="urn:microsoft.com/office/officeart/2005/8/layout/default"/>
    <dgm:cxn modelId="{6CD6C075-09FB-47DA-B303-D7F5962937D3}" srcId="{AF1A17B4-1E0E-46D5-A434-6CB6FFC8D702}" destId="{2995B731-7A78-49FF-A7DF-F6E6F090A9F7}" srcOrd="1" destOrd="0" parTransId="{12A87029-F1CE-4AB8-AF63-AC6BB77EE57A}" sibTransId="{AE9AE4E8-C95A-4087-A634-D617B878FF7D}"/>
    <dgm:cxn modelId="{AA650EA2-C4E2-F94B-8C41-9E1DB26D47CF}" type="presOf" srcId="{169B81D6-7CC1-45FF-BF6F-E0179223434E}" destId="{B5715E6C-9AD3-6941-87ED-C43E5F221B41}" srcOrd="0" destOrd="0" presId="urn:microsoft.com/office/officeart/2005/8/layout/default"/>
    <dgm:cxn modelId="{287D41A8-A6AA-4A79-8230-4A80EDB40A28}" srcId="{AF1A17B4-1E0E-46D5-A434-6CB6FFC8D702}" destId="{DE749699-C8D7-4D31-9112-B9AF8B09A490}" srcOrd="2" destOrd="0" parTransId="{3C442EFB-F534-4868-A95A-2D750A7F26FD}" sibTransId="{9A1813B0-E43E-430B-AAD6-933B150840B5}"/>
    <dgm:cxn modelId="{A4BD27B1-A554-4B2A-B349-53A9E2590B6C}" srcId="{AF1A17B4-1E0E-46D5-A434-6CB6FFC8D702}" destId="{881DEC79-1443-4914-B047-7971CDE8064D}" srcOrd="3" destOrd="0" parTransId="{2BE3233A-AE78-4AF9-B2D9-84016B856BB0}" sibTransId="{6850C680-3FE9-4B04-A61B-9C8FD0267D37}"/>
    <dgm:cxn modelId="{0C0152BA-7A91-2D4F-8DA6-1592F077797A}" type="presOf" srcId="{A70DC1B9-5B80-4D6C-BAE5-4F4A904C40F3}" destId="{4C364DA1-8685-EB43-86FC-0BB0BFED5010}" srcOrd="0" destOrd="0" presId="urn:microsoft.com/office/officeart/2005/8/layout/default"/>
    <dgm:cxn modelId="{F4FE96E2-39E9-B747-A437-7D230657A615}" type="presOf" srcId="{DE749699-C8D7-4D31-9112-B9AF8B09A490}" destId="{985F1E4A-BC81-2347-B68A-13FE5C1C9982}" srcOrd="0" destOrd="0" presId="urn:microsoft.com/office/officeart/2005/8/layout/default"/>
    <dgm:cxn modelId="{8F293542-3AF6-3344-A4F7-5C4EAD098687}" type="presParOf" srcId="{CC85B608-E1BE-F941-B806-CFBA87CB1293}" destId="{4C364DA1-8685-EB43-86FC-0BB0BFED5010}" srcOrd="0" destOrd="0" presId="urn:microsoft.com/office/officeart/2005/8/layout/default"/>
    <dgm:cxn modelId="{5ED33DD4-6709-3443-A160-04702964813F}" type="presParOf" srcId="{CC85B608-E1BE-F941-B806-CFBA87CB1293}" destId="{E49D3C8D-A008-8545-AE7B-66F6E13BEC4F}" srcOrd="1" destOrd="0" presId="urn:microsoft.com/office/officeart/2005/8/layout/default"/>
    <dgm:cxn modelId="{A21F3C2C-DF55-F444-B471-10290F4F680B}" type="presParOf" srcId="{CC85B608-E1BE-F941-B806-CFBA87CB1293}" destId="{5F5A77A1-3E8B-D942-AFCA-A5CE6F28A8C8}" srcOrd="2" destOrd="0" presId="urn:microsoft.com/office/officeart/2005/8/layout/default"/>
    <dgm:cxn modelId="{355CA6E9-E457-3142-A497-0D6F6F1DBA62}" type="presParOf" srcId="{CC85B608-E1BE-F941-B806-CFBA87CB1293}" destId="{EC96E9BB-EB00-1140-85E2-863ACC485415}" srcOrd="3" destOrd="0" presId="urn:microsoft.com/office/officeart/2005/8/layout/default"/>
    <dgm:cxn modelId="{AD72E532-B817-F24A-B376-B5151A606C52}" type="presParOf" srcId="{CC85B608-E1BE-F941-B806-CFBA87CB1293}" destId="{985F1E4A-BC81-2347-B68A-13FE5C1C9982}" srcOrd="4" destOrd="0" presId="urn:microsoft.com/office/officeart/2005/8/layout/default"/>
    <dgm:cxn modelId="{71F32F30-18D7-1641-88CA-CEF68C0DEE16}" type="presParOf" srcId="{CC85B608-E1BE-F941-B806-CFBA87CB1293}" destId="{B8CBD99D-55C0-0349-A07A-5C9396CE4DF1}" srcOrd="5" destOrd="0" presId="urn:microsoft.com/office/officeart/2005/8/layout/default"/>
    <dgm:cxn modelId="{6F38A3C0-4A8E-BD49-A2B2-EFDCA34FE481}" type="presParOf" srcId="{CC85B608-E1BE-F941-B806-CFBA87CB1293}" destId="{FCAA5BCE-0A3A-7A44-B5CC-8F25FFAAB371}" srcOrd="6" destOrd="0" presId="urn:microsoft.com/office/officeart/2005/8/layout/default"/>
    <dgm:cxn modelId="{FA4BED70-D928-B649-AE45-9D91FDEB6810}" type="presParOf" srcId="{CC85B608-E1BE-F941-B806-CFBA87CB1293}" destId="{BBBB46AA-C553-AF44-88B0-AD4C7FAD527C}" srcOrd="7" destOrd="0" presId="urn:microsoft.com/office/officeart/2005/8/layout/default"/>
    <dgm:cxn modelId="{6DC0809A-25A8-4447-B375-75BE1284DB91}" type="presParOf" srcId="{CC85B608-E1BE-F941-B806-CFBA87CB1293}" destId="{B5715E6C-9AD3-6941-87ED-C43E5F221B41}" srcOrd="8"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364DA1-8685-EB43-86FC-0BB0BFED5010}">
      <dsp:nvSpPr>
        <dsp:cNvPr id="0" name=""/>
        <dsp:cNvSpPr/>
      </dsp:nvSpPr>
      <dsp:spPr>
        <a:xfrm>
          <a:off x="607" y="398649"/>
          <a:ext cx="2368360" cy="1421016"/>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Design Team, Spring 2021</a:t>
          </a:r>
        </a:p>
      </dsp:txBody>
      <dsp:txXfrm>
        <a:off x="607" y="398649"/>
        <a:ext cx="2368360" cy="1421016"/>
      </dsp:txXfrm>
    </dsp:sp>
    <dsp:sp modelId="{5F5A77A1-3E8B-D942-AFCA-A5CE6F28A8C8}">
      <dsp:nvSpPr>
        <dsp:cNvPr id="0" name=""/>
        <dsp:cNvSpPr/>
      </dsp:nvSpPr>
      <dsp:spPr>
        <a:xfrm>
          <a:off x="2605803" y="398649"/>
          <a:ext cx="2368360" cy="1421016"/>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First year of fellowship, 2021-22</a:t>
          </a:r>
        </a:p>
      </dsp:txBody>
      <dsp:txXfrm>
        <a:off x="2605803" y="398649"/>
        <a:ext cx="2368360" cy="1421016"/>
      </dsp:txXfrm>
    </dsp:sp>
    <dsp:sp modelId="{985F1E4A-BC81-2347-B68A-13FE5C1C9982}">
      <dsp:nvSpPr>
        <dsp:cNvPr id="0" name=""/>
        <dsp:cNvSpPr/>
      </dsp:nvSpPr>
      <dsp:spPr>
        <a:xfrm>
          <a:off x="607" y="2056501"/>
          <a:ext cx="2368360" cy="1421016"/>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Outgrowth UPSTEM Fellowship</a:t>
          </a:r>
        </a:p>
      </dsp:txBody>
      <dsp:txXfrm>
        <a:off x="607" y="2056501"/>
        <a:ext cx="2368360" cy="1421016"/>
      </dsp:txXfrm>
    </dsp:sp>
    <dsp:sp modelId="{FCAA5BCE-0A3A-7A44-B5CC-8F25FFAAB371}">
      <dsp:nvSpPr>
        <dsp:cNvPr id="0" name=""/>
        <dsp:cNvSpPr/>
      </dsp:nvSpPr>
      <dsp:spPr>
        <a:xfrm>
          <a:off x="2605803" y="2056501"/>
          <a:ext cx="2368360" cy="1421016"/>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Funded by a grant from the Howard Hughes Medical Institute Inclusive Excellence Initiative </a:t>
          </a:r>
        </a:p>
      </dsp:txBody>
      <dsp:txXfrm>
        <a:off x="2605803" y="2056501"/>
        <a:ext cx="2368360" cy="1421016"/>
      </dsp:txXfrm>
    </dsp:sp>
    <dsp:sp modelId="{B5715E6C-9AD3-6941-87ED-C43E5F221B41}">
      <dsp:nvSpPr>
        <dsp:cNvPr id="0" name=""/>
        <dsp:cNvSpPr/>
      </dsp:nvSpPr>
      <dsp:spPr>
        <a:xfrm>
          <a:off x="1303205" y="3714353"/>
          <a:ext cx="2368360" cy="1421016"/>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Charge from Dean Caldwell: Create something transformative and radical experience</a:t>
          </a:r>
        </a:p>
      </dsp:txBody>
      <dsp:txXfrm>
        <a:off x="1303205" y="3714353"/>
        <a:ext cx="2368360" cy="142101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0A3931-7173-B040-818E-4C390F95B61B}" type="datetimeFigureOut">
              <a:rPr lang="en-US" smtClean="0"/>
              <a:t>2/3/21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41DF6F-E116-3445-9996-6B24E38E95E4}" type="slidenum">
              <a:rPr lang="en-US" smtClean="0"/>
              <a:t>‹#›</a:t>
            </a:fld>
            <a:endParaRPr lang="en-US"/>
          </a:p>
        </p:txBody>
      </p:sp>
    </p:spTree>
    <p:extLst>
      <p:ext uri="{BB962C8B-B14F-4D97-AF65-F5344CB8AC3E}">
        <p14:creationId xmlns:p14="http://schemas.microsoft.com/office/powerpoint/2010/main" val="2022089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Hello, my name is Nancy </a:t>
            </a:r>
            <a:r>
              <a:rPr lang="en-US" sz="1200" kern="1200" dirty="0" err="1">
                <a:solidFill>
                  <a:schemeClr val="tx1"/>
                </a:solidFill>
                <a:effectLst/>
                <a:latin typeface="+mn-lt"/>
                <a:ea typeface="+mn-ea"/>
                <a:cs typeface="+mn-cs"/>
              </a:rPr>
              <a:t>Barrickman</a:t>
            </a:r>
            <a:r>
              <a:rPr lang="en-US" sz="1200" kern="1200" dirty="0">
                <a:solidFill>
                  <a:schemeClr val="tx1"/>
                </a:solidFill>
                <a:effectLst/>
                <a:latin typeface="+mn-lt"/>
                <a:ea typeface="+mn-ea"/>
                <a:cs typeface="+mn-cs"/>
              </a:rPr>
              <a:t> and I’m faculty in the Biology Department and I’m also chair of soon-to-be officially renamed Justice Equity Diversity Inclusion Faculty Senate committee (formerly the Equity-Minded Practitioner committee).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Today, I’d like to describe a project that I’m working on in the School of Science Math and Engineering. I am leading a team of SME faculty and academic advisor who are designing a STEM EDI Faculty Fellowship program this Spring. We will launch the first year of the program during the next academic year 2021-22.</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 bit of history about this project….Along with four other faculty in SME, I’m currently in another fellowship called UPSTEM – Utah Pathways to STEM. It includes STEM faculty from SLCC and from the U and has the goal of increasing transfer rates among “underrepresented groups”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Over the summer, the Dean of SME, Craig Caldwell, approached the UPSTEM fellows and expressed his deep concern regarding the deep inequities and lack of inclusivity in SME. He felt, as many of us do, that the typical professional development workshops and similar initiatives are not enough. We cannot continue doing the same thing and expect different results.</a:t>
            </a:r>
          </a:p>
          <a:p>
            <a:r>
              <a:rPr lang="en-US" sz="1200" kern="1200" dirty="0">
                <a:solidFill>
                  <a:schemeClr val="tx1"/>
                </a:solidFill>
                <a:effectLst/>
                <a:latin typeface="+mn-lt"/>
                <a:ea typeface="+mn-ea"/>
                <a:cs typeface="+mn-cs"/>
              </a:rPr>
              <a:t>We developed a proposal to create a fellowship program here at SLCC and Dean Caldwell allocated part of a grant from the Howard Hughes Medical Institute Inclusive Excellence Initiative so we could create something radical and transformative.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As UPSTEM fellows, we did not initially engage in the typical activities of a professional or faculty development program. Instead of diving into specific instructional practices such as syllabus statements or instructional delivery techniques. We took a hard look at oppression in society and the history of systemic discrimination in this country. It was fascinating and eye-opening for a bunch of scientists, mathematician, and engineers to engage in critical cultural studies.</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some point during an UPSTEM fellowship, I suggested that we study Hip Hop. That idea was met with crickets and I could not, at the time articulate why this was important. But, through my participation in JEDI4ST and the wonderful opportunities to interact with people across campus, such as my fellow panelists today, I am beginning to understand the value of studying Hip Hop and other social justice movements. These movements intentionally create conflict and tension because that is how our eyes begin to open to lived experiences that are very different from our own. These are transformative experiences.</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8E41DF6F-E116-3445-9996-6B24E38E95E4}" type="slidenum">
              <a:rPr lang="en-US" smtClean="0"/>
              <a:t>1</a:t>
            </a:fld>
            <a:endParaRPr lang="en-US"/>
          </a:p>
        </p:txBody>
      </p:sp>
    </p:spTree>
    <p:extLst>
      <p:ext uri="{BB962C8B-B14F-4D97-AF65-F5344CB8AC3E}">
        <p14:creationId xmlns:p14="http://schemas.microsoft.com/office/powerpoint/2010/main" val="4249969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goal of this project is create a fellowship program that transforms faculty members into EDI-Minded Practitioners who appreciate diversity, welcome all students regardless of their backgrounds and identities, and strive to develop and implement equitable instructional practices.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How will we do this?</a:t>
            </a:r>
          </a:p>
          <a:p>
            <a:r>
              <a:rPr lang="en-US" sz="1200" kern="1200" dirty="0">
                <a:solidFill>
                  <a:schemeClr val="tx1"/>
                </a:solidFill>
                <a:effectLst/>
                <a:latin typeface="+mn-lt"/>
                <a:ea typeface="+mn-ea"/>
                <a:cs typeface="+mn-cs"/>
              </a:rPr>
              <a:t>Examine social justice movements that will make us uncomfortable and create that tension necessary for transformation.</a:t>
            </a:r>
          </a:p>
          <a:p>
            <a:r>
              <a:rPr lang="en-US" sz="1200" kern="1200" dirty="0">
                <a:solidFill>
                  <a:schemeClr val="tx1"/>
                </a:solidFill>
                <a:effectLst/>
                <a:latin typeface="+mn-lt"/>
                <a:ea typeface="+mn-ea"/>
                <a:cs typeface="+mn-cs"/>
              </a:rPr>
              <a:t>Engage with the community through projects such as URP</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power of stories – we will initiate an ethnographic project in collaboration with JEDI4ST and others, collecting the lived experiences of marginalized faculty, staff, and students. Our goal is that these narratives will open the eyes of those of us are </a:t>
            </a:r>
            <a:r>
              <a:rPr lang="en-US" sz="1200" kern="1200" dirty="0" err="1">
                <a:solidFill>
                  <a:schemeClr val="tx1"/>
                </a:solidFill>
                <a:effectLst/>
                <a:latin typeface="+mn-lt"/>
                <a:ea typeface="+mn-ea"/>
                <a:cs typeface="+mn-cs"/>
              </a:rPr>
              <a:t>privilieged</a:t>
            </a:r>
            <a:r>
              <a:rPr lang="en-US" sz="1200" kern="1200" dirty="0">
                <a:solidFill>
                  <a:schemeClr val="tx1"/>
                </a:solidFill>
                <a:effectLst/>
                <a:latin typeface="+mn-lt"/>
                <a:ea typeface="+mn-ea"/>
                <a:cs typeface="+mn-cs"/>
              </a:rPr>
              <a:t> by a system of structural inequity and inspire us to dismantle this systemic discrimination. </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8E41DF6F-E116-3445-9996-6B24E38E95E4}" type="slidenum">
              <a:rPr lang="en-US" smtClean="0"/>
              <a:t>2</a:t>
            </a:fld>
            <a:endParaRPr lang="en-US"/>
          </a:p>
        </p:txBody>
      </p:sp>
    </p:spTree>
    <p:extLst>
      <p:ext uri="{BB962C8B-B14F-4D97-AF65-F5344CB8AC3E}">
        <p14:creationId xmlns:p14="http://schemas.microsoft.com/office/powerpoint/2010/main" val="25272364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Furthermore, we seek to demonstrate that science can be a tool for justice.</a:t>
            </a:r>
          </a:p>
          <a:p>
            <a:r>
              <a:rPr lang="en-US" sz="1200" kern="1200" dirty="0">
                <a:solidFill>
                  <a:schemeClr val="tx1"/>
                </a:solidFill>
                <a:effectLst/>
                <a:latin typeface="+mn-lt"/>
                <a:ea typeface="+mn-ea"/>
                <a:cs typeface="+mn-cs"/>
              </a:rPr>
              <a:t>As part of the UPSTEM fellowship, we listened to a podcast series called “Seeing White” by John </a:t>
            </a:r>
            <a:r>
              <a:rPr lang="en-US" sz="1200" kern="1200" dirty="0" err="1">
                <a:solidFill>
                  <a:schemeClr val="tx1"/>
                </a:solidFill>
                <a:effectLst/>
                <a:latin typeface="+mn-lt"/>
                <a:ea typeface="+mn-ea"/>
                <a:cs typeface="+mn-cs"/>
              </a:rPr>
              <a:t>Biewen</a:t>
            </a:r>
            <a:r>
              <a:rPr lang="en-US" sz="1200" kern="1200" dirty="0">
                <a:solidFill>
                  <a:schemeClr val="tx1"/>
                </a:solidFill>
                <a:effectLst/>
                <a:latin typeface="+mn-lt"/>
                <a:ea typeface="+mn-ea"/>
                <a:cs typeface="+mn-cs"/>
              </a:rPr>
              <a:t> of the Center of Documentary Studies at Duke University and </a:t>
            </a:r>
            <a:r>
              <a:rPr lang="en-US" sz="1200" kern="1200" dirty="0" err="1">
                <a:solidFill>
                  <a:schemeClr val="tx1"/>
                </a:solidFill>
                <a:effectLst/>
                <a:latin typeface="+mn-lt"/>
                <a:ea typeface="+mn-ea"/>
                <a:cs typeface="+mn-cs"/>
              </a:rPr>
              <a:t>Chenjerai</a:t>
            </a:r>
            <a:r>
              <a:rPr lang="en-US" sz="1200" kern="1200" dirty="0">
                <a:solidFill>
                  <a:schemeClr val="tx1"/>
                </a:solidFill>
                <a:effectLst/>
                <a:latin typeface="+mn-lt"/>
                <a:ea typeface="+mn-ea"/>
                <a:cs typeface="+mn-cs"/>
              </a:rPr>
              <a:t> Kumanyika of the Journalism and Media Studies Department at Rutgers University.</a:t>
            </a:r>
          </a:p>
          <a:p>
            <a:r>
              <a:rPr lang="en-US" sz="1200" kern="1200" dirty="0">
                <a:solidFill>
                  <a:schemeClr val="tx1"/>
                </a:solidFill>
                <a:effectLst/>
                <a:latin typeface="+mn-lt"/>
                <a:ea typeface="+mn-ea"/>
                <a:cs typeface="+mn-cs"/>
              </a:rPr>
              <a:t>During one of the episodes about the deep roots of racism in science, </a:t>
            </a:r>
            <a:r>
              <a:rPr lang="en-US" sz="1200" kern="1200" dirty="0" err="1">
                <a:solidFill>
                  <a:schemeClr val="tx1"/>
                </a:solidFill>
                <a:effectLst/>
                <a:latin typeface="+mn-lt"/>
                <a:ea typeface="+mn-ea"/>
                <a:cs typeface="+mn-cs"/>
              </a:rPr>
              <a:t>Chenjerai</a:t>
            </a:r>
            <a:r>
              <a:rPr lang="en-US" sz="1200" kern="1200" dirty="0">
                <a:solidFill>
                  <a:schemeClr val="tx1"/>
                </a:solidFill>
                <a:effectLst/>
                <a:latin typeface="+mn-lt"/>
                <a:ea typeface="+mn-ea"/>
                <a:cs typeface="+mn-cs"/>
              </a:rPr>
              <a:t> Kumanyika said, and I’m paraphrasing:</a:t>
            </a:r>
          </a:p>
          <a:p>
            <a:r>
              <a:rPr lang="en-US" sz="1200" kern="1200" dirty="0">
                <a:solidFill>
                  <a:schemeClr val="tx1"/>
                </a:solidFill>
                <a:effectLst/>
                <a:latin typeface="+mn-lt"/>
                <a:ea typeface="+mn-ea"/>
                <a:cs typeface="+mn-cs"/>
              </a:rPr>
              <a:t>“What is instead of being about weapons and wealth, science was about justice.”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 can give you a couple specific example of how science can be a tool of justice: Flint Water Crisis</a:t>
            </a:r>
          </a:p>
          <a:p>
            <a:r>
              <a:rPr lang="en-US" sz="1200" kern="1200" dirty="0">
                <a:solidFill>
                  <a:schemeClr val="tx1"/>
                </a:solidFill>
                <a:effectLst/>
                <a:latin typeface="+mn-lt"/>
                <a:ea typeface="+mn-ea"/>
                <a:cs typeface="+mn-cs"/>
              </a:rPr>
              <a:t>Inequities in the impact of the novel coronavirus</a:t>
            </a:r>
          </a:p>
          <a:p>
            <a:r>
              <a:rPr lang="en-US" sz="1200" kern="1200" dirty="0">
                <a:solidFill>
                  <a:schemeClr val="tx1"/>
                </a:solidFill>
                <a:effectLst/>
                <a:latin typeface="+mn-lt"/>
                <a:ea typeface="+mn-ea"/>
                <a:cs typeface="+mn-cs"/>
              </a:rPr>
              <a:t> </a:t>
            </a:r>
          </a:p>
          <a:p>
            <a:r>
              <a:rPr lang="en-US" sz="1200" kern="1200">
                <a:solidFill>
                  <a:schemeClr val="tx1"/>
                </a:solidFill>
                <a:effectLst/>
                <a:latin typeface="+mn-lt"/>
                <a:ea typeface="+mn-ea"/>
                <a:cs typeface="+mn-cs"/>
              </a:rPr>
              <a:t>So, my vision for this fellowship is create STEM JEDI faculty and staff who are always vigilant to the principles of Justice Equity Diversity Inclusion.</a:t>
            </a:r>
          </a:p>
          <a:p>
            <a:endParaRPr lang="en-US"/>
          </a:p>
        </p:txBody>
      </p:sp>
      <p:sp>
        <p:nvSpPr>
          <p:cNvPr id="4" name="Slide Number Placeholder 3"/>
          <p:cNvSpPr>
            <a:spLocks noGrp="1"/>
          </p:cNvSpPr>
          <p:nvPr>
            <p:ph type="sldNum" sz="quarter" idx="5"/>
          </p:nvPr>
        </p:nvSpPr>
        <p:spPr/>
        <p:txBody>
          <a:bodyPr/>
          <a:lstStyle/>
          <a:p>
            <a:fld id="{8E41DF6F-E116-3445-9996-6B24E38E95E4}" type="slidenum">
              <a:rPr lang="en-US" smtClean="0"/>
              <a:t>3</a:t>
            </a:fld>
            <a:endParaRPr lang="en-US"/>
          </a:p>
        </p:txBody>
      </p:sp>
    </p:spTree>
    <p:extLst>
      <p:ext uri="{BB962C8B-B14F-4D97-AF65-F5344CB8AC3E}">
        <p14:creationId xmlns:p14="http://schemas.microsoft.com/office/powerpoint/2010/main" val="12068788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550CC-A884-1D4F-926C-501C78E3072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A2865B8-42F5-EE41-B3C1-D4AE57E357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57C267-73F1-E14D-967D-2E38D52AFA6A}"/>
              </a:ext>
            </a:extLst>
          </p:cNvPr>
          <p:cNvSpPr>
            <a:spLocks noGrp="1"/>
          </p:cNvSpPr>
          <p:nvPr>
            <p:ph type="dt" sz="half" idx="10"/>
          </p:nvPr>
        </p:nvSpPr>
        <p:spPr/>
        <p:txBody>
          <a:bodyPr/>
          <a:lstStyle/>
          <a:p>
            <a:fld id="{8106FADF-E46A-7848-9194-9B86793CFCBC}" type="datetimeFigureOut">
              <a:rPr lang="en-US" smtClean="0"/>
              <a:t>2/3/21</a:t>
            </a:fld>
            <a:endParaRPr lang="en-US"/>
          </a:p>
        </p:txBody>
      </p:sp>
      <p:sp>
        <p:nvSpPr>
          <p:cNvPr id="5" name="Footer Placeholder 4">
            <a:extLst>
              <a:ext uri="{FF2B5EF4-FFF2-40B4-BE49-F238E27FC236}">
                <a16:creationId xmlns:a16="http://schemas.microsoft.com/office/drawing/2014/main" id="{F530C075-7C5D-C444-B7ED-796DE0A400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432CB1-7ADC-534A-BA9A-E2FA53E08563}"/>
              </a:ext>
            </a:extLst>
          </p:cNvPr>
          <p:cNvSpPr>
            <a:spLocks noGrp="1"/>
          </p:cNvSpPr>
          <p:nvPr>
            <p:ph type="sldNum" sz="quarter" idx="12"/>
          </p:nvPr>
        </p:nvSpPr>
        <p:spPr/>
        <p:txBody>
          <a:bodyPr/>
          <a:lstStyle/>
          <a:p>
            <a:fld id="{1084E162-B4F4-F843-A1CE-0028FE1EDA65}" type="slidenum">
              <a:rPr lang="en-US" smtClean="0"/>
              <a:t>‹#›</a:t>
            </a:fld>
            <a:endParaRPr lang="en-US"/>
          </a:p>
        </p:txBody>
      </p:sp>
    </p:spTree>
    <p:extLst>
      <p:ext uri="{BB962C8B-B14F-4D97-AF65-F5344CB8AC3E}">
        <p14:creationId xmlns:p14="http://schemas.microsoft.com/office/powerpoint/2010/main" val="3906751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6F56A-E3FE-3049-A889-D45C7E277A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D750EB-0520-7946-909E-76A1445D6A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0EA4EB-5069-0348-B13E-0F983E5180ED}"/>
              </a:ext>
            </a:extLst>
          </p:cNvPr>
          <p:cNvSpPr>
            <a:spLocks noGrp="1"/>
          </p:cNvSpPr>
          <p:nvPr>
            <p:ph type="dt" sz="half" idx="10"/>
          </p:nvPr>
        </p:nvSpPr>
        <p:spPr/>
        <p:txBody>
          <a:bodyPr/>
          <a:lstStyle/>
          <a:p>
            <a:fld id="{8106FADF-E46A-7848-9194-9B86793CFCBC}" type="datetimeFigureOut">
              <a:rPr lang="en-US" smtClean="0"/>
              <a:t>2/3/21</a:t>
            </a:fld>
            <a:endParaRPr lang="en-US"/>
          </a:p>
        </p:txBody>
      </p:sp>
      <p:sp>
        <p:nvSpPr>
          <p:cNvPr id="5" name="Footer Placeholder 4">
            <a:extLst>
              <a:ext uri="{FF2B5EF4-FFF2-40B4-BE49-F238E27FC236}">
                <a16:creationId xmlns:a16="http://schemas.microsoft.com/office/drawing/2014/main" id="{C0B5F55C-569F-DE4F-895A-033D357B5E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551ABA-649F-AE44-9BC8-698B16E66ECA}"/>
              </a:ext>
            </a:extLst>
          </p:cNvPr>
          <p:cNvSpPr>
            <a:spLocks noGrp="1"/>
          </p:cNvSpPr>
          <p:nvPr>
            <p:ph type="sldNum" sz="quarter" idx="12"/>
          </p:nvPr>
        </p:nvSpPr>
        <p:spPr/>
        <p:txBody>
          <a:bodyPr/>
          <a:lstStyle/>
          <a:p>
            <a:fld id="{1084E162-B4F4-F843-A1CE-0028FE1EDA65}" type="slidenum">
              <a:rPr lang="en-US" smtClean="0"/>
              <a:t>‹#›</a:t>
            </a:fld>
            <a:endParaRPr lang="en-US"/>
          </a:p>
        </p:txBody>
      </p:sp>
    </p:spTree>
    <p:extLst>
      <p:ext uri="{BB962C8B-B14F-4D97-AF65-F5344CB8AC3E}">
        <p14:creationId xmlns:p14="http://schemas.microsoft.com/office/powerpoint/2010/main" val="2317148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A3A685-8DBC-9C43-B8D9-B2200216E3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7EEA5C-FDEA-CA46-A8D0-A9FD9C1BA3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EFC5C7-8F51-934E-AC4E-7CDF3D53303F}"/>
              </a:ext>
            </a:extLst>
          </p:cNvPr>
          <p:cNvSpPr>
            <a:spLocks noGrp="1"/>
          </p:cNvSpPr>
          <p:nvPr>
            <p:ph type="dt" sz="half" idx="10"/>
          </p:nvPr>
        </p:nvSpPr>
        <p:spPr/>
        <p:txBody>
          <a:bodyPr/>
          <a:lstStyle/>
          <a:p>
            <a:fld id="{8106FADF-E46A-7848-9194-9B86793CFCBC}" type="datetimeFigureOut">
              <a:rPr lang="en-US" smtClean="0"/>
              <a:t>2/3/21</a:t>
            </a:fld>
            <a:endParaRPr lang="en-US"/>
          </a:p>
        </p:txBody>
      </p:sp>
      <p:sp>
        <p:nvSpPr>
          <p:cNvPr id="5" name="Footer Placeholder 4">
            <a:extLst>
              <a:ext uri="{FF2B5EF4-FFF2-40B4-BE49-F238E27FC236}">
                <a16:creationId xmlns:a16="http://schemas.microsoft.com/office/drawing/2014/main" id="{062BCC42-57F5-0941-B51C-1B841B392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8AFC4D-C696-AB4A-9557-B068F09332F2}"/>
              </a:ext>
            </a:extLst>
          </p:cNvPr>
          <p:cNvSpPr>
            <a:spLocks noGrp="1"/>
          </p:cNvSpPr>
          <p:nvPr>
            <p:ph type="sldNum" sz="quarter" idx="12"/>
          </p:nvPr>
        </p:nvSpPr>
        <p:spPr/>
        <p:txBody>
          <a:bodyPr/>
          <a:lstStyle/>
          <a:p>
            <a:fld id="{1084E162-B4F4-F843-A1CE-0028FE1EDA65}" type="slidenum">
              <a:rPr lang="en-US" smtClean="0"/>
              <a:t>‹#›</a:t>
            </a:fld>
            <a:endParaRPr lang="en-US"/>
          </a:p>
        </p:txBody>
      </p:sp>
    </p:spTree>
    <p:extLst>
      <p:ext uri="{BB962C8B-B14F-4D97-AF65-F5344CB8AC3E}">
        <p14:creationId xmlns:p14="http://schemas.microsoft.com/office/powerpoint/2010/main" val="146796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F5F01-386C-5C49-A7B3-0F19DDD4AD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E647BC-24C9-384E-A15E-E83379D74C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DC961B-3997-8441-A930-218611AD8CE7}"/>
              </a:ext>
            </a:extLst>
          </p:cNvPr>
          <p:cNvSpPr>
            <a:spLocks noGrp="1"/>
          </p:cNvSpPr>
          <p:nvPr>
            <p:ph type="dt" sz="half" idx="10"/>
          </p:nvPr>
        </p:nvSpPr>
        <p:spPr/>
        <p:txBody>
          <a:bodyPr/>
          <a:lstStyle/>
          <a:p>
            <a:fld id="{8106FADF-E46A-7848-9194-9B86793CFCBC}" type="datetimeFigureOut">
              <a:rPr lang="en-US" smtClean="0"/>
              <a:t>2/3/21</a:t>
            </a:fld>
            <a:endParaRPr lang="en-US"/>
          </a:p>
        </p:txBody>
      </p:sp>
      <p:sp>
        <p:nvSpPr>
          <p:cNvPr id="5" name="Footer Placeholder 4">
            <a:extLst>
              <a:ext uri="{FF2B5EF4-FFF2-40B4-BE49-F238E27FC236}">
                <a16:creationId xmlns:a16="http://schemas.microsoft.com/office/drawing/2014/main" id="{5C0E5D4A-4CF1-1C40-832F-DDB110B4D8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007327-ED5F-5641-AC8F-7DD374981FDF}"/>
              </a:ext>
            </a:extLst>
          </p:cNvPr>
          <p:cNvSpPr>
            <a:spLocks noGrp="1"/>
          </p:cNvSpPr>
          <p:nvPr>
            <p:ph type="sldNum" sz="quarter" idx="12"/>
          </p:nvPr>
        </p:nvSpPr>
        <p:spPr/>
        <p:txBody>
          <a:bodyPr/>
          <a:lstStyle/>
          <a:p>
            <a:fld id="{1084E162-B4F4-F843-A1CE-0028FE1EDA65}" type="slidenum">
              <a:rPr lang="en-US" smtClean="0"/>
              <a:t>‹#›</a:t>
            </a:fld>
            <a:endParaRPr lang="en-US"/>
          </a:p>
        </p:txBody>
      </p:sp>
    </p:spTree>
    <p:extLst>
      <p:ext uri="{BB962C8B-B14F-4D97-AF65-F5344CB8AC3E}">
        <p14:creationId xmlns:p14="http://schemas.microsoft.com/office/powerpoint/2010/main" val="3691884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BA277-7245-0744-9018-703349CE9D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90606CA-EF2C-664B-A86F-E31CE39347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54FA6F-CFBA-E243-8C05-E4F78AA5C696}"/>
              </a:ext>
            </a:extLst>
          </p:cNvPr>
          <p:cNvSpPr>
            <a:spLocks noGrp="1"/>
          </p:cNvSpPr>
          <p:nvPr>
            <p:ph type="dt" sz="half" idx="10"/>
          </p:nvPr>
        </p:nvSpPr>
        <p:spPr/>
        <p:txBody>
          <a:bodyPr/>
          <a:lstStyle/>
          <a:p>
            <a:fld id="{8106FADF-E46A-7848-9194-9B86793CFCBC}" type="datetimeFigureOut">
              <a:rPr lang="en-US" smtClean="0"/>
              <a:t>2/3/21</a:t>
            </a:fld>
            <a:endParaRPr lang="en-US"/>
          </a:p>
        </p:txBody>
      </p:sp>
      <p:sp>
        <p:nvSpPr>
          <p:cNvPr id="5" name="Footer Placeholder 4">
            <a:extLst>
              <a:ext uri="{FF2B5EF4-FFF2-40B4-BE49-F238E27FC236}">
                <a16:creationId xmlns:a16="http://schemas.microsoft.com/office/drawing/2014/main" id="{05312DF9-B812-DA47-8B2B-09C97AFD28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45A317-1E77-BF43-BAB5-49F4E293ECB0}"/>
              </a:ext>
            </a:extLst>
          </p:cNvPr>
          <p:cNvSpPr>
            <a:spLocks noGrp="1"/>
          </p:cNvSpPr>
          <p:nvPr>
            <p:ph type="sldNum" sz="quarter" idx="12"/>
          </p:nvPr>
        </p:nvSpPr>
        <p:spPr/>
        <p:txBody>
          <a:bodyPr/>
          <a:lstStyle/>
          <a:p>
            <a:fld id="{1084E162-B4F4-F843-A1CE-0028FE1EDA65}" type="slidenum">
              <a:rPr lang="en-US" smtClean="0"/>
              <a:t>‹#›</a:t>
            </a:fld>
            <a:endParaRPr lang="en-US"/>
          </a:p>
        </p:txBody>
      </p:sp>
    </p:spTree>
    <p:extLst>
      <p:ext uri="{BB962C8B-B14F-4D97-AF65-F5344CB8AC3E}">
        <p14:creationId xmlns:p14="http://schemas.microsoft.com/office/powerpoint/2010/main" val="504024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1F74D-6A30-DC42-8E4A-B78D8B4C8C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BDADDE-C740-A249-A730-2DEB2C77A7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45F509-6D89-BC4C-8897-FDBA0721BD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CD76BC-77FA-DD47-8A74-2490668137F8}"/>
              </a:ext>
            </a:extLst>
          </p:cNvPr>
          <p:cNvSpPr>
            <a:spLocks noGrp="1"/>
          </p:cNvSpPr>
          <p:nvPr>
            <p:ph type="dt" sz="half" idx="10"/>
          </p:nvPr>
        </p:nvSpPr>
        <p:spPr/>
        <p:txBody>
          <a:bodyPr/>
          <a:lstStyle/>
          <a:p>
            <a:fld id="{8106FADF-E46A-7848-9194-9B86793CFCBC}" type="datetimeFigureOut">
              <a:rPr lang="en-US" smtClean="0"/>
              <a:t>2/3/21</a:t>
            </a:fld>
            <a:endParaRPr lang="en-US"/>
          </a:p>
        </p:txBody>
      </p:sp>
      <p:sp>
        <p:nvSpPr>
          <p:cNvPr id="6" name="Footer Placeholder 5">
            <a:extLst>
              <a:ext uri="{FF2B5EF4-FFF2-40B4-BE49-F238E27FC236}">
                <a16:creationId xmlns:a16="http://schemas.microsoft.com/office/drawing/2014/main" id="{A7615970-988E-9A49-B96D-801C8500EC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51EBCA-6EB4-2849-BD6A-0310A66CB207}"/>
              </a:ext>
            </a:extLst>
          </p:cNvPr>
          <p:cNvSpPr>
            <a:spLocks noGrp="1"/>
          </p:cNvSpPr>
          <p:nvPr>
            <p:ph type="sldNum" sz="quarter" idx="12"/>
          </p:nvPr>
        </p:nvSpPr>
        <p:spPr/>
        <p:txBody>
          <a:bodyPr/>
          <a:lstStyle/>
          <a:p>
            <a:fld id="{1084E162-B4F4-F843-A1CE-0028FE1EDA65}" type="slidenum">
              <a:rPr lang="en-US" smtClean="0"/>
              <a:t>‹#›</a:t>
            </a:fld>
            <a:endParaRPr lang="en-US"/>
          </a:p>
        </p:txBody>
      </p:sp>
    </p:spTree>
    <p:extLst>
      <p:ext uri="{BB962C8B-B14F-4D97-AF65-F5344CB8AC3E}">
        <p14:creationId xmlns:p14="http://schemas.microsoft.com/office/powerpoint/2010/main" val="2417295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0EBA5-DAE6-064E-9D99-422BC81639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4235E0-D3C3-E448-9F5E-D8200133EF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953AB1-F9A9-BF42-A1FA-FF7594DB9E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91D72D-6227-0047-BEEE-2E12F85A3C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6BBDE2-0B66-C44E-9378-8AF4714DC3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08A2591-FED3-D545-A01B-392B212BF60B}"/>
              </a:ext>
            </a:extLst>
          </p:cNvPr>
          <p:cNvSpPr>
            <a:spLocks noGrp="1"/>
          </p:cNvSpPr>
          <p:nvPr>
            <p:ph type="dt" sz="half" idx="10"/>
          </p:nvPr>
        </p:nvSpPr>
        <p:spPr/>
        <p:txBody>
          <a:bodyPr/>
          <a:lstStyle/>
          <a:p>
            <a:fld id="{8106FADF-E46A-7848-9194-9B86793CFCBC}" type="datetimeFigureOut">
              <a:rPr lang="en-US" smtClean="0"/>
              <a:t>2/3/21</a:t>
            </a:fld>
            <a:endParaRPr lang="en-US"/>
          </a:p>
        </p:txBody>
      </p:sp>
      <p:sp>
        <p:nvSpPr>
          <p:cNvPr id="8" name="Footer Placeholder 7">
            <a:extLst>
              <a:ext uri="{FF2B5EF4-FFF2-40B4-BE49-F238E27FC236}">
                <a16:creationId xmlns:a16="http://schemas.microsoft.com/office/drawing/2014/main" id="{27D678E5-2203-6A45-82E3-A9FEDD8A42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7B14EC-4099-C740-B40C-4C0482DEC027}"/>
              </a:ext>
            </a:extLst>
          </p:cNvPr>
          <p:cNvSpPr>
            <a:spLocks noGrp="1"/>
          </p:cNvSpPr>
          <p:nvPr>
            <p:ph type="sldNum" sz="quarter" idx="12"/>
          </p:nvPr>
        </p:nvSpPr>
        <p:spPr/>
        <p:txBody>
          <a:bodyPr/>
          <a:lstStyle/>
          <a:p>
            <a:fld id="{1084E162-B4F4-F843-A1CE-0028FE1EDA65}" type="slidenum">
              <a:rPr lang="en-US" smtClean="0"/>
              <a:t>‹#›</a:t>
            </a:fld>
            <a:endParaRPr lang="en-US"/>
          </a:p>
        </p:txBody>
      </p:sp>
    </p:spTree>
    <p:extLst>
      <p:ext uri="{BB962C8B-B14F-4D97-AF65-F5344CB8AC3E}">
        <p14:creationId xmlns:p14="http://schemas.microsoft.com/office/powerpoint/2010/main" val="3381931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6841E-C0A0-704D-871A-18B43FAD97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BD4688A-5981-AB4B-8B3B-A1FD286E9627}"/>
              </a:ext>
            </a:extLst>
          </p:cNvPr>
          <p:cNvSpPr>
            <a:spLocks noGrp="1"/>
          </p:cNvSpPr>
          <p:nvPr>
            <p:ph type="dt" sz="half" idx="10"/>
          </p:nvPr>
        </p:nvSpPr>
        <p:spPr/>
        <p:txBody>
          <a:bodyPr/>
          <a:lstStyle/>
          <a:p>
            <a:fld id="{8106FADF-E46A-7848-9194-9B86793CFCBC}" type="datetimeFigureOut">
              <a:rPr lang="en-US" smtClean="0"/>
              <a:t>2/3/21</a:t>
            </a:fld>
            <a:endParaRPr lang="en-US"/>
          </a:p>
        </p:txBody>
      </p:sp>
      <p:sp>
        <p:nvSpPr>
          <p:cNvPr id="4" name="Footer Placeholder 3">
            <a:extLst>
              <a:ext uri="{FF2B5EF4-FFF2-40B4-BE49-F238E27FC236}">
                <a16:creationId xmlns:a16="http://schemas.microsoft.com/office/drawing/2014/main" id="{9FDDF93C-5BF6-8540-8474-9762348BDDD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0C1ACE-C5C0-1844-B1E5-5F88A1E03A6B}"/>
              </a:ext>
            </a:extLst>
          </p:cNvPr>
          <p:cNvSpPr>
            <a:spLocks noGrp="1"/>
          </p:cNvSpPr>
          <p:nvPr>
            <p:ph type="sldNum" sz="quarter" idx="12"/>
          </p:nvPr>
        </p:nvSpPr>
        <p:spPr/>
        <p:txBody>
          <a:bodyPr/>
          <a:lstStyle/>
          <a:p>
            <a:fld id="{1084E162-B4F4-F843-A1CE-0028FE1EDA65}" type="slidenum">
              <a:rPr lang="en-US" smtClean="0"/>
              <a:t>‹#›</a:t>
            </a:fld>
            <a:endParaRPr lang="en-US"/>
          </a:p>
        </p:txBody>
      </p:sp>
    </p:spTree>
    <p:extLst>
      <p:ext uri="{BB962C8B-B14F-4D97-AF65-F5344CB8AC3E}">
        <p14:creationId xmlns:p14="http://schemas.microsoft.com/office/powerpoint/2010/main" val="8024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35B7BE-7B8B-7A42-B265-54C605AED75D}"/>
              </a:ext>
            </a:extLst>
          </p:cNvPr>
          <p:cNvSpPr>
            <a:spLocks noGrp="1"/>
          </p:cNvSpPr>
          <p:nvPr>
            <p:ph type="dt" sz="half" idx="10"/>
          </p:nvPr>
        </p:nvSpPr>
        <p:spPr/>
        <p:txBody>
          <a:bodyPr/>
          <a:lstStyle/>
          <a:p>
            <a:fld id="{8106FADF-E46A-7848-9194-9B86793CFCBC}" type="datetimeFigureOut">
              <a:rPr lang="en-US" smtClean="0"/>
              <a:t>2/3/21</a:t>
            </a:fld>
            <a:endParaRPr lang="en-US"/>
          </a:p>
        </p:txBody>
      </p:sp>
      <p:sp>
        <p:nvSpPr>
          <p:cNvPr id="3" name="Footer Placeholder 2">
            <a:extLst>
              <a:ext uri="{FF2B5EF4-FFF2-40B4-BE49-F238E27FC236}">
                <a16:creationId xmlns:a16="http://schemas.microsoft.com/office/drawing/2014/main" id="{F4624B0A-1538-D84D-99AA-A2C782F2BC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ED7BBA-BF86-7346-8751-43AEA3F8ACE7}"/>
              </a:ext>
            </a:extLst>
          </p:cNvPr>
          <p:cNvSpPr>
            <a:spLocks noGrp="1"/>
          </p:cNvSpPr>
          <p:nvPr>
            <p:ph type="sldNum" sz="quarter" idx="12"/>
          </p:nvPr>
        </p:nvSpPr>
        <p:spPr/>
        <p:txBody>
          <a:bodyPr/>
          <a:lstStyle/>
          <a:p>
            <a:fld id="{1084E162-B4F4-F843-A1CE-0028FE1EDA65}" type="slidenum">
              <a:rPr lang="en-US" smtClean="0"/>
              <a:t>‹#›</a:t>
            </a:fld>
            <a:endParaRPr lang="en-US"/>
          </a:p>
        </p:txBody>
      </p:sp>
    </p:spTree>
    <p:extLst>
      <p:ext uri="{BB962C8B-B14F-4D97-AF65-F5344CB8AC3E}">
        <p14:creationId xmlns:p14="http://schemas.microsoft.com/office/powerpoint/2010/main" val="3056975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A94E9-E0A9-B54D-9E94-397D865793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B0D3478-F446-A44D-BFC8-3B0BEE47D6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EBEE48-A46B-8043-A173-62AAE3DC77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3399F1-175F-5B49-BFAB-91D9DBD6A0EA}"/>
              </a:ext>
            </a:extLst>
          </p:cNvPr>
          <p:cNvSpPr>
            <a:spLocks noGrp="1"/>
          </p:cNvSpPr>
          <p:nvPr>
            <p:ph type="dt" sz="half" idx="10"/>
          </p:nvPr>
        </p:nvSpPr>
        <p:spPr/>
        <p:txBody>
          <a:bodyPr/>
          <a:lstStyle/>
          <a:p>
            <a:fld id="{8106FADF-E46A-7848-9194-9B86793CFCBC}" type="datetimeFigureOut">
              <a:rPr lang="en-US" smtClean="0"/>
              <a:t>2/3/21</a:t>
            </a:fld>
            <a:endParaRPr lang="en-US"/>
          </a:p>
        </p:txBody>
      </p:sp>
      <p:sp>
        <p:nvSpPr>
          <p:cNvPr id="6" name="Footer Placeholder 5">
            <a:extLst>
              <a:ext uri="{FF2B5EF4-FFF2-40B4-BE49-F238E27FC236}">
                <a16:creationId xmlns:a16="http://schemas.microsoft.com/office/drawing/2014/main" id="{588AC126-BE6F-1647-9567-1534DF2DC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8674BD-E63A-0C49-9AC8-10DAE3353A38}"/>
              </a:ext>
            </a:extLst>
          </p:cNvPr>
          <p:cNvSpPr>
            <a:spLocks noGrp="1"/>
          </p:cNvSpPr>
          <p:nvPr>
            <p:ph type="sldNum" sz="quarter" idx="12"/>
          </p:nvPr>
        </p:nvSpPr>
        <p:spPr/>
        <p:txBody>
          <a:bodyPr/>
          <a:lstStyle/>
          <a:p>
            <a:fld id="{1084E162-B4F4-F843-A1CE-0028FE1EDA65}" type="slidenum">
              <a:rPr lang="en-US" smtClean="0"/>
              <a:t>‹#›</a:t>
            </a:fld>
            <a:endParaRPr lang="en-US"/>
          </a:p>
        </p:txBody>
      </p:sp>
    </p:spTree>
    <p:extLst>
      <p:ext uri="{BB962C8B-B14F-4D97-AF65-F5344CB8AC3E}">
        <p14:creationId xmlns:p14="http://schemas.microsoft.com/office/powerpoint/2010/main" val="2670742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0AAC9-4D8D-1E42-931D-826318D22D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B72228-40AD-224B-9483-14391A6F45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133B893-6082-D54E-80FA-98E13FB516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27B4FF-4265-7D49-ABDF-491DEF16E2C1}"/>
              </a:ext>
            </a:extLst>
          </p:cNvPr>
          <p:cNvSpPr>
            <a:spLocks noGrp="1"/>
          </p:cNvSpPr>
          <p:nvPr>
            <p:ph type="dt" sz="half" idx="10"/>
          </p:nvPr>
        </p:nvSpPr>
        <p:spPr/>
        <p:txBody>
          <a:bodyPr/>
          <a:lstStyle/>
          <a:p>
            <a:fld id="{8106FADF-E46A-7848-9194-9B86793CFCBC}" type="datetimeFigureOut">
              <a:rPr lang="en-US" smtClean="0"/>
              <a:t>2/3/21</a:t>
            </a:fld>
            <a:endParaRPr lang="en-US"/>
          </a:p>
        </p:txBody>
      </p:sp>
      <p:sp>
        <p:nvSpPr>
          <p:cNvPr id="6" name="Footer Placeholder 5">
            <a:extLst>
              <a:ext uri="{FF2B5EF4-FFF2-40B4-BE49-F238E27FC236}">
                <a16:creationId xmlns:a16="http://schemas.microsoft.com/office/drawing/2014/main" id="{2120DD6F-2103-4C47-86A2-8B4FE1961C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E9C057-1DFB-B24F-827D-216CA03F4543}"/>
              </a:ext>
            </a:extLst>
          </p:cNvPr>
          <p:cNvSpPr>
            <a:spLocks noGrp="1"/>
          </p:cNvSpPr>
          <p:nvPr>
            <p:ph type="sldNum" sz="quarter" idx="12"/>
          </p:nvPr>
        </p:nvSpPr>
        <p:spPr/>
        <p:txBody>
          <a:bodyPr/>
          <a:lstStyle/>
          <a:p>
            <a:fld id="{1084E162-B4F4-F843-A1CE-0028FE1EDA65}" type="slidenum">
              <a:rPr lang="en-US" smtClean="0"/>
              <a:t>‹#›</a:t>
            </a:fld>
            <a:endParaRPr lang="en-US"/>
          </a:p>
        </p:txBody>
      </p:sp>
    </p:spTree>
    <p:extLst>
      <p:ext uri="{BB962C8B-B14F-4D97-AF65-F5344CB8AC3E}">
        <p14:creationId xmlns:p14="http://schemas.microsoft.com/office/powerpoint/2010/main" val="2056904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D626B7-9641-F344-9CBC-0B64ACC296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473755-2AE8-8144-8B3B-DA01BD0844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D1BBAB-8F64-944C-B055-52070DF50C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06FADF-E46A-7848-9194-9B86793CFCBC}" type="datetimeFigureOut">
              <a:rPr lang="en-US" smtClean="0"/>
              <a:t>2/3/21</a:t>
            </a:fld>
            <a:endParaRPr lang="en-US"/>
          </a:p>
        </p:txBody>
      </p:sp>
      <p:sp>
        <p:nvSpPr>
          <p:cNvPr id="5" name="Footer Placeholder 4">
            <a:extLst>
              <a:ext uri="{FF2B5EF4-FFF2-40B4-BE49-F238E27FC236}">
                <a16:creationId xmlns:a16="http://schemas.microsoft.com/office/drawing/2014/main" id="{50E26960-26F3-5540-8D15-E2C3AC4B99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F415C0D-2A5B-BA44-8F76-CDDD6844CD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4E162-B4F4-F843-A1CE-0028FE1EDA65}" type="slidenum">
              <a:rPr lang="en-US" smtClean="0"/>
              <a:t>‹#›</a:t>
            </a:fld>
            <a:endParaRPr lang="en-US"/>
          </a:p>
        </p:txBody>
      </p:sp>
    </p:spTree>
    <p:extLst>
      <p:ext uri="{BB962C8B-B14F-4D97-AF65-F5344CB8AC3E}">
        <p14:creationId xmlns:p14="http://schemas.microsoft.com/office/powerpoint/2010/main" val="3237011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close up of a leaf&#10;&#10;Description automatically generated with medium confidence">
            <a:extLst>
              <a:ext uri="{FF2B5EF4-FFF2-40B4-BE49-F238E27FC236}">
                <a16:creationId xmlns:a16="http://schemas.microsoft.com/office/drawing/2014/main" id="{C83EC7B6-ED36-472D-B7C5-EB352054E03D}"/>
              </a:ext>
            </a:extLst>
          </p:cNvPr>
          <p:cNvPicPr>
            <a:picLocks noChangeAspect="1"/>
          </p:cNvPicPr>
          <p:nvPr/>
        </p:nvPicPr>
        <p:blipFill rotWithShape="1">
          <a:blip r:embed="rId3"/>
          <a:srcRect l="19026" r="2" b="2"/>
          <a:stretch/>
        </p:blipFill>
        <p:spPr>
          <a:xfrm>
            <a:off x="2511713" y="3215263"/>
            <a:ext cx="3634674" cy="2996216"/>
          </a:xfrm>
          <a:prstGeom prst="rect">
            <a:avLst/>
          </a:prstGeom>
        </p:spPr>
      </p:pic>
      <p:grpSp>
        <p:nvGrpSpPr>
          <p:cNvPr id="14" name="Group 13">
            <a:extLst>
              <a:ext uri="{FF2B5EF4-FFF2-40B4-BE49-F238E27FC236}">
                <a16:creationId xmlns:a16="http://schemas.microsoft.com/office/drawing/2014/main" id="{134CC3FF-7AA4-46F4-8B24-2F9383D86D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11" y="805742"/>
            <a:ext cx="3647770" cy="3193211"/>
            <a:chOff x="1674895" y="1345036"/>
            <a:chExt cx="5428610" cy="4210939"/>
          </a:xfrm>
        </p:grpSpPr>
        <p:sp>
          <p:nvSpPr>
            <p:cNvPr id="15" name="Rectangle 14">
              <a:extLst>
                <a:ext uri="{FF2B5EF4-FFF2-40B4-BE49-F238E27FC236}">
                  <a16:creationId xmlns:a16="http://schemas.microsoft.com/office/drawing/2014/main" id="{275E42E8-8B96-4FF0-9DCC-7E2084C0FD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8FEA8A4-ED0E-429C-884B-1599153B8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CAEBFCD5-5356-4326-8D39-8235A46CD7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315" y="685805"/>
            <a:ext cx="3624947" cy="3193211"/>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EEA7F7-E3DC-1142-A2D2-05C9678EFBEF}"/>
              </a:ext>
            </a:extLst>
          </p:cNvPr>
          <p:cNvSpPr>
            <a:spLocks noGrp="1"/>
          </p:cNvSpPr>
          <p:nvPr>
            <p:ph type="title"/>
          </p:nvPr>
        </p:nvSpPr>
        <p:spPr>
          <a:xfrm>
            <a:off x="740584" y="859808"/>
            <a:ext cx="3543197" cy="2878986"/>
          </a:xfrm>
        </p:spPr>
        <p:txBody>
          <a:bodyPr>
            <a:normAutofit/>
          </a:bodyPr>
          <a:lstStyle/>
          <a:p>
            <a:pPr algn="ctr"/>
            <a:r>
              <a:rPr lang="en-US" sz="3700">
                <a:solidFill>
                  <a:schemeClr val="bg1"/>
                </a:solidFill>
              </a:rPr>
              <a:t>Equity-Diversity-Inclusion Faculty Fellowship in Science, Math, and Engineering</a:t>
            </a:r>
          </a:p>
        </p:txBody>
      </p:sp>
      <p:grpSp>
        <p:nvGrpSpPr>
          <p:cNvPr id="20" name="Graphic 4">
            <a:extLst>
              <a:ext uri="{FF2B5EF4-FFF2-40B4-BE49-F238E27FC236}">
                <a16:creationId xmlns:a16="http://schemas.microsoft.com/office/drawing/2014/main" id="{5F2AA49C-5AC0-41C7-BFAF-74B8D8293C8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9048" y="2335801"/>
            <a:ext cx="849365" cy="849366"/>
            <a:chOff x="5829300" y="3162300"/>
            <a:chExt cx="532256" cy="532257"/>
          </a:xfrm>
          <a:solidFill>
            <a:srgbClr val="FFFFFF"/>
          </a:solidFill>
        </p:grpSpPr>
        <p:sp>
          <p:nvSpPr>
            <p:cNvPr id="21" name="Freeform: Shape 20">
              <a:extLst>
                <a:ext uri="{FF2B5EF4-FFF2-40B4-BE49-F238E27FC236}">
                  <a16:creationId xmlns:a16="http://schemas.microsoft.com/office/drawing/2014/main" id="{88A750A0-64B5-41B2-B525-A914EB40B3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F8216C77-85C1-4BDC-87A8-7E75933205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471AED48-754E-41AC-9ECC-DB25976447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dirty="0"/>
            </a:p>
          </p:txBody>
        </p:sp>
        <p:sp>
          <p:nvSpPr>
            <p:cNvPr id="24" name="Freeform: Shape 23">
              <a:extLst>
                <a:ext uri="{FF2B5EF4-FFF2-40B4-BE49-F238E27FC236}">
                  <a16:creationId xmlns:a16="http://schemas.microsoft.com/office/drawing/2014/main" id="{48005417-D297-404F-82A5-8C4393E85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17F942D6-2D0C-4894-81F0-6F81714BA4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4FAD802E-9670-4B80-876B-3FF64D29A1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838AF437-0BFB-40E4-ADA0-5749919AAC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F8BC9C3D-CBBE-4D29-9DAC-98B3CAF397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A7016629-22ED-494E-9205-594895DA9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BFF3CC1E-0ED4-4599-9B4E-F057769B96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065A4B3A-F9A7-4FA6-A7F3-EA08E0BA15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783B6A14-A56D-4B95-8395-89CF53A09B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49F0868B-B193-43B6-BB1E-1FF72993E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grpSp>
        <p:nvGrpSpPr>
          <p:cNvPr id="35" name="Graphic 4">
            <a:extLst>
              <a:ext uri="{FF2B5EF4-FFF2-40B4-BE49-F238E27FC236}">
                <a16:creationId xmlns:a16="http://schemas.microsoft.com/office/drawing/2014/main" id="{BB32367D-C4F2-49D5-A586-298C7CA821B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9048" y="2335801"/>
            <a:ext cx="849365" cy="849366"/>
            <a:chOff x="5829300" y="3162300"/>
            <a:chExt cx="532256" cy="532257"/>
          </a:xfrm>
          <a:solidFill>
            <a:schemeClr val="bg1"/>
          </a:solidFill>
        </p:grpSpPr>
        <p:sp>
          <p:nvSpPr>
            <p:cNvPr id="36" name="Freeform: Shape 35">
              <a:extLst>
                <a:ext uri="{FF2B5EF4-FFF2-40B4-BE49-F238E27FC236}">
                  <a16:creationId xmlns:a16="http://schemas.microsoft.com/office/drawing/2014/main" id="{E1FF7EE7-ACA2-4BFF-BA75-7FAE93FBB6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8647462E-B5E8-4F02-A1E4-BD0380A224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412CE109-6153-414A-B2D6-C4F9C6FA2E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dirty="0"/>
            </a:p>
          </p:txBody>
        </p:sp>
        <p:sp>
          <p:nvSpPr>
            <p:cNvPr id="39" name="Freeform: Shape 38">
              <a:extLst>
                <a:ext uri="{FF2B5EF4-FFF2-40B4-BE49-F238E27FC236}">
                  <a16:creationId xmlns:a16="http://schemas.microsoft.com/office/drawing/2014/main" id="{DAF530F5-D68D-4BC8-8984-F1A8B5DEB6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2EB69747-F9DD-4B80-B488-D5565D0BC6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73AFB787-B8A4-4269-9DA9-FF4A66030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6E682D93-25A6-4D91-9A81-3F247BBEE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9D5F48B5-53B4-4DA8-B929-6AFF506589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8CA195A3-2A74-4D13-A1B8-24765E26B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B98F1918-C39D-4713-AB21-685A944355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33592273-DEE6-42E1-B824-11D5443323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12D6F82B-B619-4D8B-85AE-0E57103BA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6246C574-90D4-412B-9444-203F7C83CD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graphicFrame>
        <p:nvGraphicFramePr>
          <p:cNvPr id="6" name="Content Placeholder 3">
            <a:extLst>
              <a:ext uri="{FF2B5EF4-FFF2-40B4-BE49-F238E27FC236}">
                <a16:creationId xmlns:a16="http://schemas.microsoft.com/office/drawing/2014/main" id="{FD20A47A-CCE5-463D-A93D-6D736550B2E3}"/>
              </a:ext>
            </a:extLst>
          </p:cNvPr>
          <p:cNvGraphicFramePr>
            <a:graphicFrameLocks noGrp="1"/>
          </p:cNvGraphicFramePr>
          <p:nvPr>
            <p:ph idx="1"/>
            <p:extLst>
              <p:ext uri="{D42A27DB-BD31-4B8C-83A1-F6EECF244321}">
                <p14:modId xmlns:p14="http://schemas.microsoft.com/office/powerpoint/2010/main" val="1175778828"/>
              </p:ext>
            </p:extLst>
          </p:nvPr>
        </p:nvGraphicFramePr>
        <p:xfrm>
          <a:off x="6477270" y="685805"/>
          <a:ext cx="4974771" cy="553401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175346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F892E19-92E7-4BB2-8C3F-DBDFE8D9D3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grpSp>
          <p:nvGrpSpPr>
            <p:cNvPr id="11" name="Group 10">
              <a:extLst>
                <a:ext uri="{FF2B5EF4-FFF2-40B4-BE49-F238E27FC236}">
                  <a16:creationId xmlns:a16="http://schemas.microsoft.com/office/drawing/2014/main" id="{81E493D3-31D9-4B80-9798-EEA082E12A8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 y="-1"/>
              <a:ext cx="4572002" cy="6858002"/>
              <a:chOff x="-2" y="-1"/>
              <a:chExt cx="4572002" cy="6858002"/>
            </a:xfrm>
            <a:effectLst/>
          </p:grpSpPr>
          <p:sp>
            <p:nvSpPr>
              <p:cNvPr id="5" name="Freeform: Shape 18">
                <a:extLst>
                  <a:ext uri="{FF2B5EF4-FFF2-40B4-BE49-F238E27FC236}">
                    <a16:creationId xmlns:a16="http://schemas.microsoft.com/office/drawing/2014/main" id="{62E6AA4D-EC17-45B5-B621-DF0FD91FD4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Freeform: Shape 19">
                <a:extLst>
                  <a:ext uri="{FF2B5EF4-FFF2-40B4-BE49-F238E27FC236}">
                    <a16:creationId xmlns:a16="http://schemas.microsoft.com/office/drawing/2014/main" id="{D56F11D0-7966-41FE-AAB9-EC0C54F11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12" name="Group 11">
              <a:extLst>
                <a:ext uri="{FF2B5EF4-FFF2-40B4-BE49-F238E27FC236}">
                  <a16:creationId xmlns:a16="http://schemas.microsoft.com/office/drawing/2014/main" id="{CEDE579A-0A12-4A10-85D4-A8DA1663B89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3" name="Group 12">
                <a:extLst>
                  <a:ext uri="{FF2B5EF4-FFF2-40B4-BE49-F238E27FC236}">
                    <a16:creationId xmlns:a16="http://schemas.microsoft.com/office/drawing/2014/main" id="{15CA79E3-BA58-419A-8541-7498AC2633F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7" name="Freeform: Shape 16">
                  <a:extLst>
                    <a:ext uri="{FF2B5EF4-FFF2-40B4-BE49-F238E27FC236}">
                      <a16:creationId xmlns:a16="http://schemas.microsoft.com/office/drawing/2014/main" id="{2348C622-BC44-4959-B64E-427015FD1F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17">
                  <a:extLst>
                    <a:ext uri="{FF2B5EF4-FFF2-40B4-BE49-F238E27FC236}">
                      <a16:creationId xmlns:a16="http://schemas.microsoft.com/office/drawing/2014/main" id="{F8841A98-AA1D-4F65-A368-EF31110B0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4" name="Group 13">
                <a:extLst>
                  <a:ext uri="{FF2B5EF4-FFF2-40B4-BE49-F238E27FC236}">
                    <a16:creationId xmlns:a16="http://schemas.microsoft.com/office/drawing/2014/main" id="{E6609F08-9B2C-4879-AC68-E3E537BED7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3">
                  <a:alphaModFix amt="57000"/>
                </a:blip>
                <a:tile tx="0" ty="0" sx="100000" sy="100000" flip="none" algn="tl"/>
              </a:blipFill>
              <a:effectLst/>
            </p:grpSpPr>
            <p:sp>
              <p:nvSpPr>
                <p:cNvPr id="21" name="Freeform: Shape 14">
                  <a:extLst>
                    <a:ext uri="{FF2B5EF4-FFF2-40B4-BE49-F238E27FC236}">
                      <a16:creationId xmlns:a16="http://schemas.microsoft.com/office/drawing/2014/main" id="{6910EFC9-D70D-42FD-BCCD-AB1F710BFD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15">
                  <a:extLst>
                    <a:ext uri="{FF2B5EF4-FFF2-40B4-BE49-F238E27FC236}">
                      <a16:creationId xmlns:a16="http://schemas.microsoft.com/office/drawing/2014/main" id="{83BEF371-1E22-4C4F-A62F-AC6B92CAE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
        <p:nvSpPr>
          <p:cNvPr id="2" name="Title 1">
            <a:extLst>
              <a:ext uri="{FF2B5EF4-FFF2-40B4-BE49-F238E27FC236}">
                <a16:creationId xmlns:a16="http://schemas.microsoft.com/office/drawing/2014/main" id="{8ABF5DCA-1AB9-E14C-97D5-CFD92FA949E3}"/>
              </a:ext>
            </a:extLst>
          </p:cNvPr>
          <p:cNvSpPr>
            <a:spLocks noGrp="1"/>
          </p:cNvSpPr>
          <p:nvPr>
            <p:ph type="title"/>
          </p:nvPr>
        </p:nvSpPr>
        <p:spPr>
          <a:xfrm>
            <a:off x="827088" y="1641752"/>
            <a:ext cx="2655887" cy="3213277"/>
          </a:xfrm>
        </p:spPr>
        <p:txBody>
          <a:bodyPr anchor="t">
            <a:normAutofit/>
          </a:bodyPr>
          <a:lstStyle/>
          <a:p>
            <a:r>
              <a:rPr lang="en-US" sz="4000">
                <a:solidFill>
                  <a:schemeClr val="bg1"/>
                </a:solidFill>
              </a:rPr>
              <a:t>Critical Cultural Lens</a:t>
            </a:r>
          </a:p>
        </p:txBody>
      </p:sp>
      <p:sp>
        <p:nvSpPr>
          <p:cNvPr id="3" name="Content Placeholder 2">
            <a:extLst>
              <a:ext uri="{FF2B5EF4-FFF2-40B4-BE49-F238E27FC236}">
                <a16:creationId xmlns:a16="http://schemas.microsoft.com/office/drawing/2014/main" id="{FEC5D3DC-B064-164C-8F40-CB821AE4F15C}"/>
              </a:ext>
            </a:extLst>
          </p:cNvPr>
          <p:cNvSpPr>
            <a:spLocks noGrp="1"/>
          </p:cNvSpPr>
          <p:nvPr>
            <p:ph idx="1"/>
          </p:nvPr>
        </p:nvSpPr>
        <p:spPr>
          <a:xfrm>
            <a:off x="5232401" y="1721579"/>
            <a:ext cx="6140449" cy="3952648"/>
          </a:xfrm>
        </p:spPr>
        <p:txBody>
          <a:bodyPr>
            <a:normAutofit/>
          </a:bodyPr>
          <a:lstStyle/>
          <a:p>
            <a:r>
              <a:rPr lang="en-US" sz="2400">
                <a:solidFill>
                  <a:schemeClr val="bg1">
                    <a:alpha val="80000"/>
                  </a:schemeClr>
                </a:solidFill>
              </a:rPr>
              <a:t>Examine social justice movements</a:t>
            </a:r>
          </a:p>
          <a:p>
            <a:endParaRPr lang="en-US" sz="2400">
              <a:solidFill>
                <a:schemeClr val="bg1">
                  <a:alpha val="80000"/>
                </a:schemeClr>
              </a:solidFill>
            </a:endParaRPr>
          </a:p>
          <a:p>
            <a:r>
              <a:rPr lang="en-US" sz="2400">
                <a:solidFill>
                  <a:schemeClr val="bg1">
                    <a:alpha val="80000"/>
                  </a:schemeClr>
                </a:solidFill>
              </a:rPr>
              <a:t>Community engagement</a:t>
            </a:r>
          </a:p>
          <a:p>
            <a:endParaRPr lang="en-US" sz="2400">
              <a:solidFill>
                <a:schemeClr val="bg1">
                  <a:alpha val="80000"/>
                </a:schemeClr>
              </a:solidFill>
            </a:endParaRPr>
          </a:p>
          <a:p>
            <a:r>
              <a:rPr lang="en-US" sz="2400">
                <a:solidFill>
                  <a:schemeClr val="bg1">
                    <a:alpha val="80000"/>
                  </a:schemeClr>
                </a:solidFill>
              </a:rPr>
              <a:t>Power of Story</a:t>
            </a:r>
          </a:p>
        </p:txBody>
      </p:sp>
    </p:spTree>
    <p:extLst>
      <p:ext uri="{BB962C8B-B14F-4D97-AF65-F5344CB8AC3E}">
        <p14:creationId xmlns:p14="http://schemas.microsoft.com/office/powerpoint/2010/main" val="1511096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F892E19-92E7-4BB2-8C3F-DBDFE8D9D3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grpSp>
          <p:nvGrpSpPr>
            <p:cNvPr id="11" name="Group 10">
              <a:extLst>
                <a:ext uri="{FF2B5EF4-FFF2-40B4-BE49-F238E27FC236}">
                  <a16:creationId xmlns:a16="http://schemas.microsoft.com/office/drawing/2014/main" id="{81E493D3-31D9-4B80-9798-EEA082E12A8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 y="-1"/>
              <a:ext cx="4572002" cy="6858002"/>
              <a:chOff x="-2" y="-1"/>
              <a:chExt cx="4572002" cy="6858002"/>
            </a:xfrm>
            <a:effectLst/>
          </p:grpSpPr>
          <p:sp>
            <p:nvSpPr>
              <p:cNvPr id="19" name="Freeform: Shape 18">
                <a:extLst>
                  <a:ext uri="{FF2B5EF4-FFF2-40B4-BE49-F238E27FC236}">
                    <a16:creationId xmlns:a16="http://schemas.microsoft.com/office/drawing/2014/main" id="{62E6AA4D-EC17-45B5-B621-DF0FD91FD4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56F11D0-7966-41FE-AAB9-EC0C54F11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12" name="Group 11">
              <a:extLst>
                <a:ext uri="{FF2B5EF4-FFF2-40B4-BE49-F238E27FC236}">
                  <a16:creationId xmlns:a16="http://schemas.microsoft.com/office/drawing/2014/main" id="{CEDE579A-0A12-4A10-85D4-A8DA1663B89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3" name="Group 12">
                <a:extLst>
                  <a:ext uri="{FF2B5EF4-FFF2-40B4-BE49-F238E27FC236}">
                    <a16:creationId xmlns:a16="http://schemas.microsoft.com/office/drawing/2014/main" id="{15CA79E3-BA58-419A-8541-7498AC2633F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7" name="Freeform: Shape 16">
                  <a:extLst>
                    <a:ext uri="{FF2B5EF4-FFF2-40B4-BE49-F238E27FC236}">
                      <a16:creationId xmlns:a16="http://schemas.microsoft.com/office/drawing/2014/main" id="{2348C622-BC44-4959-B64E-427015FD1F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F8841A98-AA1D-4F65-A368-EF31110B0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4" name="Group 13">
                <a:extLst>
                  <a:ext uri="{FF2B5EF4-FFF2-40B4-BE49-F238E27FC236}">
                    <a16:creationId xmlns:a16="http://schemas.microsoft.com/office/drawing/2014/main" id="{E6609F08-9B2C-4879-AC68-E3E537BED7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3">
                  <a:alphaModFix amt="57000"/>
                </a:blip>
                <a:tile tx="0" ty="0" sx="100000" sy="100000" flip="none" algn="tl"/>
              </a:blipFill>
              <a:effectLst/>
            </p:grpSpPr>
            <p:sp>
              <p:nvSpPr>
                <p:cNvPr id="15" name="Freeform: Shape 14">
                  <a:extLst>
                    <a:ext uri="{FF2B5EF4-FFF2-40B4-BE49-F238E27FC236}">
                      <a16:creationId xmlns:a16="http://schemas.microsoft.com/office/drawing/2014/main" id="{6910EFC9-D70D-42FD-BCCD-AB1F710BFD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83BEF371-1E22-4C4F-A62F-AC6B92CAE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
        <p:nvSpPr>
          <p:cNvPr id="2" name="Title 1">
            <a:extLst>
              <a:ext uri="{FF2B5EF4-FFF2-40B4-BE49-F238E27FC236}">
                <a16:creationId xmlns:a16="http://schemas.microsoft.com/office/drawing/2014/main" id="{BFC106FE-BE73-DB4E-B434-F0385BDE839D}"/>
              </a:ext>
            </a:extLst>
          </p:cNvPr>
          <p:cNvSpPr>
            <a:spLocks noGrp="1"/>
          </p:cNvSpPr>
          <p:nvPr>
            <p:ph type="title"/>
          </p:nvPr>
        </p:nvSpPr>
        <p:spPr>
          <a:xfrm>
            <a:off x="827088" y="1641752"/>
            <a:ext cx="2655887" cy="3213277"/>
          </a:xfrm>
        </p:spPr>
        <p:txBody>
          <a:bodyPr anchor="t">
            <a:normAutofit/>
          </a:bodyPr>
          <a:lstStyle/>
          <a:p>
            <a:r>
              <a:rPr lang="en-US" sz="4000" dirty="0">
                <a:solidFill>
                  <a:schemeClr val="bg1"/>
                </a:solidFill>
              </a:rPr>
              <a:t>STEM JEDI</a:t>
            </a:r>
          </a:p>
        </p:txBody>
      </p:sp>
      <p:sp>
        <p:nvSpPr>
          <p:cNvPr id="3" name="Content Placeholder 2">
            <a:extLst>
              <a:ext uri="{FF2B5EF4-FFF2-40B4-BE49-F238E27FC236}">
                <a16:creationId xmlns:a16="http://schemas.microsoft.com/office/drawing/2014/main" id="{B2AB36A8-7978-D04F-806D-673F44D0B5D8}"/>
              </a:ext>
            </a:extLst>
          </p:cNvPr>
          <p:cNvSpPr>
            <a:spLocks noGrp="1"/>
          </p:cNvSpPr>
          <p:nvPr>
            <p:ph idx="1"/>
          </p:nvPr>
        </p:nvSpPr>
        <p:spPr>
          <a:xfrm>
            <a:off x="5232401" y="1721579"/>
            <a:ext cx="6140449" cy="3952648"/>
          </a:xfrm>
        </p:spPr>
        <p:txBody>
          <a:bodyPr>
            <a:normAutofit/>
          </a:bodyPr>
          <a:lstStyle/>
          <a:p>
            <a:pPr marL="0" indent="0">
              <a:buNone/>
            </a:pPr>
            <a:r>
              <a:rPr lang="en-US" sz="2400" dirty="0">
                <a:solidFill>
                  <a:schemeClr val="bg1">
                    <a:alpha val="80000"/>
                  </a:schemeClr>
                </a:solidFill>
              </a:rPr>
              <a:t>“What if instead of being about weapons and wealth, science was about justice”</a:t>
            </a:r>
          </a:p>
          <a:p>
            <a:pPr marL="457200" lvl="1" indent="0">
              <a:buNone/>
            </a:pPr>
            <a:r>
              <a:rPr lang="en-US" i="1" dirty="0" err="1">
                <a:solidFill>
                  <a:schemeClr val="bg1">
                    <a:alpha val="80000"/>
                  </a:schemeClr>
                </a:solidFill>
              </a:rPr>
              <a:t>Chenjerai</a:t>
            </a:r>
            <a:r>
              <a:rPr lang="en-US" i="1" dirty="0">
                <a:solidFill>
                  <a:schemeClr val="bg1">
                    <a:alpha val="80000"/>
                  </a:schemeClr>
                </a:solidFill>
              </a:rPr>
              <a:t> Kumanyika</a:t>
            </a:r>
          </a:p>
        </p:txBody>
      </p:sp>
    </p:spTree>
    <p:extLst>
      <p:ext uri="{BB962C8B-B14F-4D97-AF65-F5344CB8AC3E}">
        <p14:creationId xmlns:p14="http://schemas.microsoft.com/office/powerpoint/2010/main" val="11469709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819</Words>
  <Application>Microsoft Macintosh PowerPoint</Application>
  <PresentationFormat>Widescreen</PresentationFormat>
  <Paragraphs>47</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Equity-Diversity-Inclusion Faculty Fellowship in Science, Math, and Engineering</vt:lpstr>
      <vt:lpstr>Critical Cultural Lens</vt:lpstr>
      <vt:lpstr>STEM JEDI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Equity-Diversity-Inclusion Faculty Fellowship in Science, Math, and Engineering</dc:title>
  <dc:creator>Nancy Barrickman</dc:creator>
  <cp:lastModifiedBy>Nancy Barrickman</cp:lastModifiedBy>
  <cp:revision>5</cp:revision>
  <dcterms:created xsi:type="dcterms:W3CDTF">2021-01-29T15:51:34Z</dcterms:created>
  <dcterms:modified xsi:type="dcterms:W3CDTF">2021-02-03T17:47:43Z</dcterms:modified>
</cp:coreProperties>
</file>