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4"/>
    <p:sldMasterId id="214748367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7977adcf95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7977adcf95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7977adcf95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7977adcf95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b939c68fcc_0_1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gb939c68fcc_0_1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b939c68fcc_0_2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b939c68fcc_0_2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aba061c091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aba061c091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aba061c091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aba061c091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aba061c091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aba061c091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b939c68fcc_0_2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Google Shape;204;gb939c68fcc_0_2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aba061c091_0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aba061c091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aba061c091_0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5" name="Google Shape;215;gaba061c091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b939c68fcc_0_2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b939c68fcc_0_2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b939c68fcc_0_2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" name="Google Shape;221;gb939c68fcc_0_2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aba061c091_0_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7" name="Google Shape;227;gaba061c091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gb939c68fcc_0_1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2" name="Google Shape;232;gb939c68fcc_0_1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b939c68fcc_0_1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8" name="Google Shape;238;gb939c68fcc_0_1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b8ffa861bb_0_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b8ffa861bb_0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aba061c09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aba061c09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aba061c091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aba061c091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7977adcf9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7977adcf9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7977adcf95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7977adcf95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b939c68fcc_0_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b939c68fcc_0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7977adcf95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7977adcf95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56" name="Google Shape;56;p1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57" name="Google Shape;57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60" name="Google Shape;60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3" name="Google Shape;6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4" name="Google Shape;64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68" name="Google Shape;68;p17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69" name="Google Shape;69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75" name="Google Shape;75;p19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6" name="Google Shape;76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0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79" name="Google Shape;79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21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83" name="Google Shape;83;p21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84" name="Google Shape;84;p21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85" name="Google Shape;85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88" name="Google Shape;88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3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91" name="Google Shape;91;p23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92" name="Google Shape;92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r">
              <a:buNone/>
              <a:defRPr sz="1000">
                <a:solidFill>
                  <a:schemeClr val="dk2"/>
                </a:solidFill>
              </a:defRPr>
            </a:lvl1pPr>
            <a:lvl2pPr lvl="1" rtl="0" algn="r">
              <a:buNone/>
              <a:defRPr sz="1000">
                <a:solidFill>
                  <a:schemeClr val="dk2"/>
                </a:solidFill>
              </a:defRPr>
            </a:lvl2pPr>
            <a:lvl3pPr lvl="2" rtl="0" algn="r">
              <a:buNone/>
              <a:defRPr sz="1000">
                <a:solidFill>
                  <a:schemeClr val="dk2"/>
                </a:solidFill>
              </a:defRPr>
            </a:lvl3pPr>
            <a:lvl4pPr lvl="3" rtl="0" algn="r">
              <a:buNone/>
              <a:defRPr sz="1000">
                <a:solidFill>
                  <a:schemeClr val="dk2"/>
                </a:solidFill>
              </a:defRPr>
            </a:lvl4pPr>
            <a:lvl5pPr lvl="4" rtl="0" algn="r">
              <a:buNone/>
              <a:defRPr sz="1000">
                <a:solidFill>
                  <a:schemeClr val="dk2"/>
                </a:solidFill>
              </a:defRPr>
            </a:lvl5pPr>
            <a:lvl6pPr lvl="5" rtl="0" algn="r">
              <a:buNone/>
              <a:defRPr sz="1000">
                <a:solidFill>
                  <a:schemeClr val="dk2"/>
                </a:solidFill>
              </a:defRPr>
            </a:lvl6pPr>
            <a:lvl7pPr lvl="6" rtl="0" algn="r">
              <a:buNone/>
              <a:defRPr sz="1000">
                <a:solidFill>
                  <a:schemeClr val="dk2"/>
                </a:solidFill>
              </a:defRPr>
            </a:lvl7pPr>
            <a:lvl8pPr lvl="7" rtl="0" algn="r">
              <a:buNone/>
              <a:defRPr sz="1000">
                <a:solidFill>
                  <a:schemeClr val="dk2"/>
                </a:solidFill>
              </a:defRPr>
            </a:lvl8pPr>
            <a:lvl9pPr lvl="8" rtl="0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3.xml"/><Relationship Id="rId3" Type="http://schemas.openxmlformats.org/officeDocument/2006/relationships/hyperlink" Target="mailto:joanne.giordano@slcc.edu" TargetMode="External"/><Relationship Id="rId4" Type="http://schemas.openxmlformats.org/officeDocument/2006/relationships/hyperlink" Target="mailto:kristin.morley@slcc.edu" TargetMode="External"/><Relationship Id="rId5" Type="http://schemas.openxmlformats.org/officeDocument/2006/relationships/hyperlink" Target="mailto:nancy.barrickman@slcc.edu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5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900"/>
              <a:t>Equitable and Inclusive Teaching Practices</a:t>
            </a:r>
            <a:endParaRPr sz="4900"/>
          </a:p>
        </p:txBody>
      </p:sp>
      <p:sp>
        <p:nvSpPr>
          <p:cNvPr id="100" name="Google Shape;100;p25"/>
          <p:cNvSpPr txBox="1"/>
          <p:nvPr>
            <p:ph idx="1" type="subTitle"/>
          </p:nvPr>
        </p:nvSpPr>
        <p:spPr>
          <a:xfrm>
            <a:off x="364250" y="3002225"/>
            <a:ext cx="8468100" cy="105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Joanne Baird Giordano, English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Kristin Morley, Faculty Development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3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0000"/>
                </a:solidFill>
              </a:rPr>
              <a:t>A Framework for Course Redesign</a:t>
            </a:r>
            <a:endParaRPr b="1">
              <a:solidFill>
                <a:srgbClr val="000000"/>
              </a:solidFill>
            </a:endParaRPr>
          </a:p>
        </p:txBody>
      </p:sp>
      <p:sp>
        <p:nvSpPr>
          <p:cNvPr id="163" name="Google Shape;163;p34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AutoNum type="arabicPeriod"/>
            </a:pPr>
            <a:r>
              <a:rPr b="1" lang="en" sz="2400">
                <a:solidFill>
                  <a:srgbClr val="000000"/>
                </a:solidFill>
                <a:highlight>
                  <a:srgbClr val="FFFFFF"/>
                </a:highlight>
              </a:rPr>
              <a:t>Reorient</a:t>
            </a:r>
            <a:r>
              <a:rPr lang="en" sz="2400">
                <a:solidFill>
                  <a:srgbClr val="000000"/>
                </a:solidFill>
                <a:highlight>
                  <a:srgbClr val="FFFFFF"/>
                </a:highlight>
              </a:rPr>
              <a:t> your thinking</a:t>
            </a:r>
            <a:endParaRPr sz="24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AutoNum type="arabicPeriod"/>
            </a:pPr>
            <a:r>
              <a:rPr b="1" lang="en" sz="2400">
                <a:solidFill>
                  <a:srgbClr val="000000"/>
                </a:solidFill>
                <a:highlight>
                  <a:srgbClr val="FFFFFF"/>
                </a:highlight>
              </a:rPr>
              <a:t>Assess</a:t>
            </a:r>
            <a:r>
              <a:rPr lang="en" sz="2400">
                <a:solidFill>
                  <a:srgbClr val="000000"/>
                </a:solidFill>
                <a:highlight>
                  <a:srgbClr val="FFFFFF"/>
                </a:highlight>
              </a:rPr>
              <a:t> what’s working</a:t>
            </a:r>
            <a:endParaRPr sz="24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AutoNum type="arabicPeriod"/>
            </a:pPr>
            <a:r>
              <a:rPr b="1" lang="en" sz="2400">
                <a:solidFill>
                  <a:srgbClr val="000000"/>
                </a:solidFill>
                <a:highlight>
                  <a:srgbClr val="FFFFFF"/>
                </a:highlight>
              </a:rPr>
              <a:t>Restructure</a:t>
            </a:r>
            <a:r>
              <a:rPr lang="en" sz="2400">
                <a:solidFill>
                  <a:srgbClr val="000000"/>
                </a:solidFill>
                <a:highlight>
                  <a:srgbClr val="FFFFFF"/>
                </a:highlight>
              </a:rPr>
              <a:t> the learning environment</a:t>
            </a:r>
            <a:endParaRPr sz="24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AutoNum type="arabicPeriod"/>
            </a:pPr>
            <a:r>
              <a:rPr b="1" lang="en" sz="2400">
                <a:solidFill>
                  <a:srgbClr val="000000"/>
                </a:solidFill>
                <a:highlight>
                  <a:srgbClr val="FFFFFF"/>
                </a:highlight>
              </a:rPr>
              <a:t>Redesign</a:t>
            </a:r>
            <a:r>
              <a:rPr lang="en" sz="2400">
                <a:solidFill>
                  <a:srgbClr val="000000"/>
                </a:solidFill>
                <a:highlight>
                  <a:srgbClr val="FFFFFF"/>
                </a:highlight>
              </a:rPr>
              <a:t> the course</a:t>
            </a:r>
            <a:endParaRPr sz="24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AutoNum type="arabicPeriod"/>
            </a:pPr>
            <a:r>
              <a:rPr b="1" lang="en" sz="2400">
                <a:solidFill>
                  <a:srgbClr val="000000"/>
                </a:solidFill>
                <a:highlight>
                  <a:srgbClr val="FFFFFF"/>
                </a:highlight>
              </a:rPr>
              <a:t>Reflect </a:t>
            </a:r>
            <a:r>
              <a:rPr lang="en" sz="2400">
                <a:solidFill>
                  <a:srgbClr val="000000"/>
                </a:solidFill>
                <a:highlight>
                  <a:srgbClr val="FFFFFF"/>
                </a:highlight>
              </a:rPr>
              <a:t>on changes </a:t>
            </a:r>
            <a:endParaRPr sz="24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AutoNum type="arabicPeriod"/>
            </a:pPr>
            <a:r>
              <a:rPr b="1" lang="en" sz="2400">
                <a:solidFill>
                  <a:srgbClr val="000000"/>
                </a:solidFill>
                <a:highlight>
                  <a:srgbClr val="FFFFFF"/>
                </a:highlight>
              </a:rPr>
              <a:t>Adjust</a:t>
            </a:r>
            <a:r>
              <a:rPr lang="en" sz="2400">
                <a:solidFill>
                  <a:srgbClr val="000000"/>
                </a:solidFill>
                <a:highlight>
                  <a:srgbClr val="FFFFFF"/>
                </a:highlight>
              </a:rPr>
              <a:t> your strategies</a:t>
            </a:r>
            <a:endParaRPr sz="2400">
              <a:solidFill>
                <a:srgbClr val="000000"/>
              </a:solidFill>
              <a:highlight>
                <a:srgbClr val="FFFFFF"/>
              </a:highlight>
            </a:endParaRPr>
          </a:p>
        </p:txBody>
      </p:sp>
      <p:sp>
        <p:nvSpPr>
          <p:cNvPr id="164" name="Google Shape;164;p34"/>
          <p:cNvSpPr txBox="1"/>
          <p:nvPr>
            <p:ph idx="2" type="body"/>
          </p:nvPr>
        </p:nvSpPr>
        <p:spPr>
          <a:xfrm>
            <a:off x="4832400" y="1081525"/>
            <a:ext cx="3999900" cy="348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descr="Decorative image of the word change. " id="165" name="Google Shape;165;p3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1113375"/>
            <a:ext cx="4260299" cy="3487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3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Examples of Course Redesign Activities</a:t>
            </a:r>
            <a:endParaRPr b="1"/>
          </a:p>
        </p:txBody>
      </p:sp>
      <p:sp>
        <p:nvSpPr>
          <p:cNvPr id="171" name="Google Shape;171;p3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  <a:highlight>
                  <a:srgbClr val="FFFFFF"/>
                </a:highlight>
              </a:rPr>
              <a:t>Assess the course and identify barriers to student learning</a:t>
            </a:r>
            <a:endParaRPr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  <a:highlight>
                  <a:srgbClr val="FFFFFF"/>
                </a:highlight>
              </a:rPr>
              <a:t>Set equity-focused teaching goals</a:t>
            </a:r>
            <a:endParaRPr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  <a:highlight>
                  <a:srgbClr val="FFFFFF"/>
                </a:highlight>
              </a:rPr>
              <a:t>Redesign the structure of a course to support educational achievement</a:t>
            </a:r>
            <a:endParaRPr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  <a:highlight>
                  <a:srgbClr val="FFFFFF"/>
                </a:highlight>
              </a:rPr>
              <a:t>Develop student learning goals (or review program-level outcomes)</a:t>
            </a:r>
            <a:endParaRPr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  <a:highlight>
                  <a:srgbClr val="FFFFFF"/>
                </a:highlight>
              </a:rPr>
              <a:t>Plan an inclusive learning environment</a:t>
            </a:r>
            <a:endParaRPr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  <a:highlight>
                  <a:srgbClr val="FFFFFF"/>
                </a:highlight>
              </a:rPr>
              <a:t>Create an equitable assessment plan</a:t>
            </a:r>
            <a:endParaRPr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  <a:highlight>
                  <a:srgbClr val="FFFFFF"/>
                </a:highlight>
              </a:rPr>
              <a:t>Design equitable, transparent, and varied ways to assess learning</a:t>
            </a:r>
            <a:endParaRPr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  <a:highlight>
                  <a:srgbClr val="FFFFFF"/>
                </a:highlight>
              </a:rPr>
              <a:t>Plan for scaffolded classroom and/or online support </a:t>
            </a:r>
            <a:endParaRPr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  <a:highlight>
                  <a:srgbClr val="FFFFFF"/>
                </a:highlight>
              </a:rPr>
              <a:t>Design activities to help students achieve learning goals</a:t>
            </a:r>
            <a:endParaRPr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  <a:highlight>
                  <a:srgbClr val="FFFFFF"/>
                </a:highlight>
              </a:rPr>
              <a:t>Assess and revise the syllabus and course policies</a:t>
            </a:r>
            <a:endParaRPr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17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3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Create an Action Plan</a:t>
            </a:r>
            <a:endParaRPr b="1"/>
          </a:p>
        </p:txBody>
      </p:sp>
      <p:sp>
        <p:nvSpPr>
          <p:cNvPr id="177" name="Google Shape;177;p36"/>
          <p:cNvSpPr txBox="1"/>
          <p:nvPr>
            <p:ph idx="1" type="body"/>
          </p:nvPr>
        </p:nvSpPr>
        <p:spPr>
          <a:xfrm>
            <a:off x="311700" y="1152475"/>
            <a:ext cx="2920200" cy="340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2200">
                <a:solidFill>
                  <a:srgbClr val="000000"/>
                </a:solidFill>
              </a:rPr>
              <a:t>Develop a practical, organized plan for teaching an equitable and inclusive course</a:t>
            </a:r>
            <a:endParaRPr i="1" sz="2200">
              <a:solidFill>
                <a:srgbClr val="000000"/>
              </a:solidFill>
            </a:endParaRPr>
          </a:p>
          <a:p>
            <a:pPr indent="-368300" lvl="0" marL="457200" rtl="0" algn="l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2200"/>
              <a:buChar char="●"/>
            </a:pPr>
            <a:r>
              <a:rPr lang="en" sz="2200">
                <a:solidFill>
                  <a:srgbClr val="000000"/>
                </a:solidFill>
              </a:rPr>
              <a:t>To do list</a:t>
            </a:r>
            <a:endParaRPr sz="2200">
              <a:solidFill>
                <a:srgbClr val="000000"/>
              </a:solidFill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Char char="●"/>
            </a:pPr>
            <a:r>
              <a:rPr lang="en" sz="2200">
                <a:solidFill>
                  <a:srgbClr val="000000"/>
                </a:solidFill>
              </a:rPr>
              <a:t>Schedule</a:t>
            </a:r>
            <a:endParaRPr sz="2200">
              <a:solidFill>
                <a:srgbClr val="000000"/>
              </a:solidFill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Char char="●"/>
            </a:pPr>
            <a:r>
              <a:rPr lang="en" sz="2200">
                <a:solidFill>
                  <a:srgbClr val="000000"/>
                </a:solidFill>
              </a:rPr>
              <a:t>Spreadsheet</a:t>
            </a:r>
            <a:endParaRPr sz="2200">
              <a:solidFill>
                <a:srgbClr val="000000"/>
              </a:solidFill>
            </a:endParaRPr>
          </a:p>
        </p:txBody>
      </p:sp>
      <p:sp>
        <p:nvSpPr>
          <p:cNvPr id="178" name="Google Shape;178;p36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descr="Decorative image of post-it notes used for planning. " id="179" name="Google Shape;179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31900" y="1138250"/>
            <a:ext cx="5600400" cy="341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7"/>
          <p:cNvSpPr txBox="1"/>
          <p:nvPr>
            <p:ph type="title"/>
          </p:nvPr>
        </p:nvSpPr>
        <p:spPr>
          <a:xfrm>
            <a:off x="289250" y="1156975"/>
            <a:ext cx="8543100" cy="183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Small changes = purposeful and planned 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Strategy 1: Assess Barriers to Student Learning</a:t>
            </a:r>
            <a:endParaRPr b="1"/>
          </a:p>
        </p:txBody>
      </p:sp>
      <p:sp>
        <p:nvSpPr>
          <p:cNvPr id="190" name="Google Shape;190;p3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AutoNum type="arabicPeriod"/>
            </a:pPr>
            <a:r>
              <a:rPr lang="en">
                <a:solidFill>
                  <a:srgbClr val="000000"/>
                </a:solidFill>
              </a:rPr>
              <a:t>Design a low stakes activity to assess students’ learning early in the semester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AutoNum type="arabicPeriod"/>
            </a:pPr>
            <a:r>
              <a:rPr lang="en">
                <a:solidFill>
                  <a:srgbClr val="000000"/>
                </a:solidFill>
              </a:rPr>
              <a:t>Identify barriers to student success for the assigned activity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AutoNum type="arabicPeriod"/>
            </a:pPr>
            <a:r>
              <a:rPr lang="en">
                <a:solidFill>
                  <a:srgbClr val="000000"/>
                </a:solidFill>
              </a:rPr>
              <a:t>Develop one new teaching strategy to support student success</a:t>
            </a:r>
            <a:endParaRPr>
              <a:solidFill>
                <a:srgbClr val="000000"/>
              </a:solidFill>
            </a:endParaRPr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0000"/>
                </a:solidFill>
              </a:rPr>
              <a:t>Examples of Low Stakes Assessments</a:t>
            </a:r>
            <a:endParaRPr b="1">
              <a:solidFill>
                <a:srgbClr val="000000"/>
              </a:solidFill>
            </a:endParaRPr>
          </a:p>
          <a:p>
            <a:pPr indent="-342900" lvl="0" marL="914400" rtl="0" algn="l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">
                <a:solidFill>
                  <a:srgbClr val="000000"/>
                </a:solidFill>
              </a:rPr>
              <a:t>A reflection on course learning or prior experiences</a:t>
            </a:r>
            <a:endParaRPr>
              <a:solidFill>
                <a:srgbClr val="000000"/>
              </a:solidFill>
            </a:endParaRPr>
          </a:p>
          <a:p>
            <a:pPr indent="-342900" lvl="0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">
                <a:solidFill>
                  <a:srgbClr val="000000"/>
                </a:solidFill>
              </a:rPr>
              <a:t>A non-graded quiz on key concepts from readings</a:t>
            </a:r>
            <a:endParaRPr>
              <a:solidFill>
                <a:srgbClr val="000000"/>
              </a:solidFill>
            </a:endParaRPr>
          </a:p>
          <a:p>
            <a:pPr indent="-342900" lvl="0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">
                <a:solidFill>
                  <a:srgbClr val="000000"/>
                </a:solidFill>
              </a:rPr>
              <a:t>A short in-class writing activity</a:t>
            </a:r>
            <a:endParaRPr>
              <a:solidFill>
                <a:srgbClr val="000000"/>
              </a:solidFill>
            </a:endParaRPr>
          </a:p>
          <a:p>
            <a:pPr indent="-342900" lvl="0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">
                <a:solidFill>
                  <a:srgbClr val="000000"/>
                </a:solidFill>
              </a:rPr>
              <a:t>A group quiz to identify unclear concepts</a:t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39"/>
          <p:cNvSpPr txBox="1"/>
          <p:nvPr>
            <p:ph type="title"/>
          </p:nvPr>
        </p:nvSpPr>
        <p:spPr>
          <a:xfrm>
            <a:off x="342175" y="960275"/>
            <a:ext cx="8490000" cy="306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900">
                <a:solidFill>
                  <a:srgbClr val="0000FF"/>
                </a:solidFill>
              </a:rPr>
              <a:t>Identify one activity that you might use in the first month of the semester to assess barriers to student learning.</a:t>
            </a:r>
            <a:r>
              <a:rPr lang="en"/>
              <a:t> 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4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Strategy 2: Add an Assessment Method</a:t>
            </a:r>
            <a:endParaRPr b="1"/>
          </a:p>
        </p:txBody>
      </p:sp>
      <p:sp>
        <p:nvSpPr>
          <p:cNvPr id="201" name="Google Shape;201;p4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AutoNum type="arabicPeriod"/>
            </a:pPr>
            <a:r>
              <a:rPr lang="en" sz="2200">
                <a:solidFill>
                  <a:srgbClr val="000000"/>
                </a:solidFill>
              </a:rPr>
              <a:t>Select</a:t>
            </a:r>
            <a:r>
              <a:rPr lang="en" sz="2200">
                <a:solidFill>
                  <a:srgbClr val="000000"/>
                </a:solidFill>
              </a:rPr>
              <a:t> an existing course assignment, test, or other activity for assessing student learning</a:t>
            </a:r>
            <a:endParaRPr sz="2200">
              <a:solidFill>
                <a:srgbClr val="000000"/>
              </a:solidFill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AutoNum type="arabicPeriod"/>
            </a:pPr>
            <a:r>
              <a:rPr lang="en" sz="2200">
                <a:solidFill>
                  <a:srgbClr val="000000"/>
                </a:solidFill>
              </a:rPr>
              <a:t>Revise the assignment to reduce barriers to student learning </a:t>
            </a:r>
            <a:endParaRPr sz="2200">
              <a:solidFill>
                <a:srgbClr val="000000"/>
              </a:solidFill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AutoNum type="arabicPeriod"/>
            </a:pPr>
            <a:r>
              <a:rPr lang="en" sz="2200">
                <a:solidFill>
                  <a:srgbClr val="000000"/>
                </a:solidFill>
              </a:rPr>
              <a:t>Identify one additional method for helping students demonstrate their learning</a:t>
            </a:r>
            <a:endParaRPr sz="2200">
              <a:solidFill>
                <a:srgbClr val="000000"/>
              </a:solidFill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AutoNum type="arabicPeriod"/>
            </a:pPr>
            <a:r>
              <a:rPr lang="en" sz="2200">
                <a:solidFill>
                  <a:srgbClr val="000000"/>
                </a:solidFill>
              </a:rPr>
              <a:t>Develop a new assessment activity and assign it as a new option</a:t>
            </a:r>
            <a:endParaRPr sz="2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4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500"/>
              <a:t>Examples of Multiple Methods for Assessing Learning</a:t>
            </a:r>
            <a:endParaRPr b="1" sz="2500"/>
          </a:p>
        </p:txBody>
      </p:sp>
      <p:sp>
        <p:nvSpPr>
          <p:cNvPr id="207" name="Google Shape;207;p41"/>
          <p:cNvSpPr txBox="1"/>
          <p:nvPr>
            <p:ph idx="1" type="body"/>
          </p:nvPr>
        </p:nvSpPr>
        <p:spPr>
          <a:xfrm>
            <a:off x="311700" y="1152475"/>
            <a:ext cx="8520600" cy="37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●"/>
            </a:pPr>
            <a:r>
              <a:rPr lang="en" sz="1700">
                <a:solidFill>
                  <a:srgbClr val="000000"/>
                </a:solidFill>
              </a:rPr>
              <a:t>R</a:t>
            </a:r>
            <a:r>
              <a:rPr lang="en" sz="1700">
                <a:solidFill>
                  <a:srgbClr val="000000"/>
                </a:solidFill>
              </a:rPr>
              <a:t>esearch paper</a:t>
            </a:r>
            <a:endParaRPr sz="1700">
              <a:solidFill>
                <a:srgbClr val="000000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●"/>
            </a:pPr>
            <a:r>
              <a:rPr lang="en" sz="1700">
                <a:solidFill>
                  <a:srgbClr val="000000"/>
                </a:solidFill>
              </a:rPr>
              <a:t>Reflective essay</a:t>
            </a:r>
            <a:endParaRPr sz="1700">
              <a:solidFill>
                <a:srgbClr val="000000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●"/>
            </a:pPr>
            <a:r>
              <a:rPr lang="en" sz="1700">
                <a:solidFill>
                  <a:srgbClr val="000000"/>
                </a:solidFill>
              </a:rPr>
              <a:t>Web page or supplemental ePortfolio page</a:t>
            </a:r>
            <a:endParaRPr sz="1700">
              <a:solidFill>
                <a:srgbClr val="000000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●"/>
            </a:pPr>
            <a:r>
              <a:rPr lang="en" sz="1700">
                <a:solidFill>
                  <a:srgbClr val="000000"/>
                </a:solidFill>
              </a:rPr>
              <a:t>Video</a:t>
            </a:r>
            <a:endParaRPr sz="1700">
              <a:solidFill>
                <a:srgbClr val="000000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●"/>
            </a:pPr>
            <a:r>
              <a:rPr lang="en" sz="1700">
                <a:solidFill>
                  <a:srgbClr val="000000"/>
                </a:solidFill>
              </a:rPr>
              <a:t>Narrated slideshow</a:t>
            </a:r>
            <a:endParaRPr sz="1700">
              <a:solidFill>
                <a:srgbClr val="000000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●"/>
            </a:pPr>
            <a:r>
              <a:rPr lang="en" sz="1700">
                <a:solidFill>
                  <a:srgbClr val="000000"/>
                </a:solidFill>
              </a:rPr>
              <a:t>Oral presentation</a:t>
            </a:r>
            <a:endParaRPr sz="1700">
              <a:solidFill>
                <a:srgbClr val="000000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●"/>
            </a:pPr>
            <a:r>
              <a:rPr lang="en" sz="1700">
                <a:solidFill>
                  <a:srgbClr val="000000"/>
                </a:solidFill>
              </a:rPr>
              <a:t>Discussion leader assignment</a:t>
            </a:r>
            <a:endParaRPr sz="1700">
              <a:solidFill>
                <a:srgbClr val="000000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●"/>
            </a:pPr>
            <a:r>
              <a:rPr lang="en" sz="1700">
                <a:solidFill>
                  <a:srgbClr val="000000"/>
                </a:solidFill>
              </a:rPr>
              <a:t>Create a study guide</a:t>
            </a:r>
            <a:endParaRPr sz="1700">
              <a:solidFill>
                <a:srgbClr val="000000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●"/>
            </a:pPr>
            <a:r>
              <a:rPr lang="en" sz="1700">
                <a:solidFill>
                  <a:srgbClr val="000000"/>
                </a:solidFill>
              </a:rPr>
              <a:t>Develop a handout</a:t>
            </a:r>
            <a:endParaRPr sz="1700">
              <a:solidFill>
                <a:srgbClr val="000000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●"/>
            </a:pPr>
            <a:r>
              <a:rPr lang="en" sz="1700">
                <a:solidFill>
                  <a:srgbClr val="000000"/>
                </a:solidFill>
              </a:rPr>
              <a:t>Podcast</a:t>
            </a:r>
            <a:endParaRPr sz="17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b="1" lang="en">
                <a:solidFill>
                  <a:srgbClr val="0000FF"/>
                </a:solidFill>
              </a:rPr>
              <a:t>Focus on the outcomes or learning goals of the assessment activity</a:t>
            </a:r>
            <a:endParaRPr b="1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42"/>
          <p:cNvSpPr txBox="1"/>
          <p:nvPr>
            <p:ph type="title"/>
          </p:nvPr>
        </p:nvSpPr>
        <p:spPr>
          <a:xfrm>
            <a:off x="342175" y="960275"/>
            <a:ext cx="8490000" cy="306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900">
                <a:solidFill>
                  <a:srgbClr val="0000FF"/>
                </a:solidFill>
              </a:rPr>
              <a:t>Select a graded activity for one of your courses. Identify an alternate activity that students might do to demonstrate their learning. 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4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Strategy 3: Change One Policy</a:t>
            </a:r>
            <a:endParaRPr b="1"/>
          </a:p>
        </p:txBody>
      </p:sp>
      <p:sp>
        <p:nvSpPr>
          <p:cNvPr id="218" name="Google Shape;218;p4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AutoNum type="arabicPeriod"/>
            </a:pPr>
            <a:r>
              <a:rPr lang="en" sz="2200">
                <a:solidFill>
                  <a:srgbClr val="000000"/>
                </a:solidFill>
              </a:rPr>
              <a:t>Review your course syllabus. </a:t>
            </a:r>
            <a:endParaRPr sz="2200">
              <a:solidFill>
                <a:srgbClr val="000000"/>
              </a:solidFill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AutoNum type="arabicPeriod"/>
            </a:pPr>
            <a:r>
              <a:rPr lang="en" sz="2200">
                <a:solidFill>
                  <a:srgbClr val="000000"/>
                </a:solidFill>
              </a:rPr>
              <a:t>Identify policies or approaches to teaching that might potentially create barriers to learning for students in an open-access teaching environment. </a:t>
            </a:r>
            <a:endParaRPr sz="2200">
              <a:solidFill>
                <a:srgbClr val="000000"/>
              </a:solidFill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AutoNum type="arabicPeriod"/>
            </a:pPr>
            <a:r>
              <a:rPr lang="en" sz="2200">
                <a:solidFill>
                  <a:srgbClr val="000000"/>
                </a:solidFill>
              </a:rPr>
              <a:t>Make one change to your syllabus that focuses on creating equal access to learning for all students. </a:t>
            </a:r>
            <a:endParaRPr sz="2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Session Overview</a:t>
            </a:r>
            <a:endParaRPr b="1"/>
          </a:p>
        </p:txBody>
      </p:sp>
      <p:sp>
        <p:nvSpPr>
          <p:cNvPr id="106" name="Google Shape;106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AutoNum type="arabicPeriod"/>
            </a:pPr>
            <a:r>
              <a:rPr lang="en" sz="2500">
                <a:solidFill>
                  <a:srgbClr val="000000"/>
                </a:solidFill>
              </a:rPr>
              <a:t>What is equitable and inclusive teaching?</a:t>
            </a:r>
            <a:endParaRPr sz="2500">
              <a:solidFill>
                <a:srgbClr val="000000"/>
              </a:solidFill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AutoNum type="arabicPeriod"/>
            </a:pPr>
            <a:r>
              <a:rPr lang="en" sz="2500">
                <a:solidFill>
                  <a:srgbClr val="000000"/>
                </a:solidFill>
              </a:rPr>
              <a:t>Principles for designing an equitable and inclusive course</a:t>
            </a:r>
            <a:endParaRPr sz="2500">
              <a:solidFill>
                <a:srgbClr val="000000"/>
              </a:solidFill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AutoNum type="arabicPeriod"/>
            </a:pPr>
            <a:r>
              <a:rPr lang="en" sz="2500">
                <a:solidFill>
                  <a:srgbClr val="000000"/>
                </a:solidFill>
              </a:rPr>
              <a:t>Activity: Simple strategies for reducing barriers to student learning</a:t>
            </a:r>
            <a:endParaRPr sz="2500">
              <a:solidFill>
                <a:srgbClr val="000000"/>
              </a:solidFill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AutoNum type="arabicPeriod"/>
            </a:pPr>
            <a:r>
              <a:rPr lang="en" sz="2500">
                <a:solidFill>
                  <a:srgbClr val="000000"/>
                </a:solidFill>
              </a:rPr>
              <a:t>Quick overview of Equitable and Inclusive Teaching Practices Credentialing</a:t>
            </a:r>
            <a:endParaRPr sz="25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4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000000"/>
                </a:solidFill>
              </a:rPr>
              <a:t>Examples of Course Policy Changes</a:t>
            </a:r>
            <a:endParaRPr b="1">
              <a:solidFill>
                <a:srgbClr val="000000"/>
              </a:solidFill>
            </a:endParaRPr>
          </a:p>
        </p:txBody>
      </p:sp>
      <p:sp>
        <p:nvSpPr>
          <p:cNvPr id="224" name="Google Shape;224;p4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">
                <a:solidFill>
                  <a:srgbClr val="000000"/>
                </a:solidFill>
              </a:rPr>
              <a:t>Revise the wording of a policy to make it more transparent and clear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">
                <a:solidFill>
                  <a:srgbClr val="000000"/>
                </a:solidFill>
              </a:rPr>
              <a:t>Develop an inclusive course communication policy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">
                <a:solidFill>
                  <a:srgbClr val="000000"/>
                </a:solidFill>
              </a:rPr>
              <a:t>Revise a late work policy to accommodate students who work full-time, have a mental illness, have a disability, or have a personal emergency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">
                <a:solidFill>
                  <a:srgbClr val="000000"/>
                </a:solidFill>
              </a:rPr>
              <a:t>Create opportunities for students to make up missed in-class work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">
                <a:solidFill>
                  <a:srgbClr val="000000"/>
                </a:solidFill>
              </a:rPr>
              <a:t>Add student choice to assignment completion requirements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">
                <a:solidFill>
                  <a:srgbClr val="000000"/>
                </a:solidFill>
              </a:rPr>
              <a:t>Revise policy language to make the course learning environment more supportive and encouraging (and less scary) 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">
                <a:solidFill>
                  <a:srgbClr val="000000"/>
                </a:solidFill>
              </a:rPr>
              <a:t>Adjust office hours to accommodate online students who work full-time</a:t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45"/>
          <p:cNvSpPr txBox="1"/>
          <p:nvPr>
            <p:ph type="title"/>
          </p:nvPr>
        </p:nvSpPr>
        <p:spPr>
          <a:xfrm>
            <a:off x="342175" y="960275"/>
            <a:ext cx="8490000" cy="306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900">
                <a:solidFill>
                  <a:srgbClr val="0000FF"/>
                </a:solidFill>
              </a:rPr>
              <a:t>Give an example of a course policy or teaching practice that creates equal access to learning for all students. 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4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2420">
                <a:solidFill>
                  <a:srgbClr val="000000"/>
                </a:solidFill>
              </a:rPr>
              <a:t>Equitable and Inclusive Teaching Practices Credentialing</a:t>
            </a:r>
            <a:endParaRPr b="1" sz="2420">
              <a:solidFill>
                <a:srgbClr val="000000"/>
              </a:solidFill>
            </a:endParaRPr>
          </a:p>
        </p:txBody>
      </p:sp>
      <p:sp>
        <p:nvSpPr>
          <p:cNvPr id="235" name="Google Shape;235;p4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50">
                <a:solidFill>
                  <a:srgbClr val="000000"/>
                </a:solidFill>
              </a:rPr>
              <a:t>Level 1: Design an Equitable and Inclusive Course</a:t>
            </a:r>
            <a:endParaRPr sz="185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i="1" lang="en" sz="1600">
                <a:solidFill>
                  <a:srgbClr val="000000"/>
                </a:solidFill>
              </a:rPr>
              <a:t>Take the EITP online course; redesign a course (1 semester or summer term)</a:t>
            </a:r>
            <a:endParaRPr i="1" sz="16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85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50">
                <a:solidFill>
                  <a:srgbClr val="000000"/>
                </a:solidFill>
              </a:rPr>
              <a:t>Level 2: Teach an Equitable and Inclusive Course</a:t>
            </a:r>
            <a:endParaRPr sz="185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i="1" lang="en" sz="1600">
                <a:solidFill>
                  <a:srgbClr val="000000"/>
                </a:solidFill>
              </a:rPr>
              <a:t>Teach the course; reflect on and discuss teaching; complete an equity-minded faculty development activity </a:t>
            </a:r>
            <a:r>
              <a:rPr i="1" lang="en" sz="1600">
                <a:solidFill>
                  <a:schemeClr val="dk1"/>
                </a:solidFill>
              </a:rPr>
              <a:t>(1 semester or summer term)</a:t>
            </a:r>
            <a:endParaRPr i="1" sz="16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85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50">
                <a:solidFill>
                  <a:srgbClr val="000000"/>
                </a:solidFill>
              </a:rPr>
              <a:t>Level 3: Engage in Equity-Minded Teacher-Scholar Work</a:t>
            </a:r>
            <a:endParaRPr b="1" sz="185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600">
                <a:solidFill>
                  <a:srgbClr val="000000"/>
                </a:solidFill>
              </a:rPr>
              <a:t>Design and complete a teaching-focused equity project; receive mentoring (self-paced)</a:t>
            </a:r>
            <a:endParaRPr i="1" sz="16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4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700"/>
              <a:t>Equitable and Inclusive Teaching Practices Course</a:t>
            </a:r>
            <a:endParaRPr b="1" sz="2700"/>
          </a:p>
        </p:txBody>
      </p:sp>
      <p:sp>
        <p:nvSpPr>
          <p:cNvPr id="241" name="Google Shape;241;p47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000000"/>
                </a:solidFill>
              </a:rPr>
              <a:t>Spring 2021 Cohort</a:t>
            </a:r>
            <a:endParaRPr b="1" sz="18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000000"/>
                </a:solidFill>
              </a:rPr>
              <a:t>February 1</a:t>
            </a:r>
            <a:r>
              <a:rPr lang="en" sz="1800">
                <a:solidFill>
                  <a:srgbClr val="000000"/>
                </a:solidFill>
              </a:rPr>
              <a:t>: Registration available</a:t>
            </a:r>
            <a:endParaRPr sz="18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000000"/>
                </a:solidFill>
              </a:rPr>
              <a:t>February 8</a:t>
            </a:r>
            <a:r>
              <a:rPr lang="en" sz="1800">
                <a:solidFill>
                  <a:srgbClr val="000000"/>
                </a:solidFill>
              </a:rPr>
              <a:t>: Module 1 starts</a:t>
            </a:r>
            <a:endParaRPr sz="18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000000"/>
                </a:solidFill>
              </a:rPr>
              <a:t>February 12:</a:t>
            </a:r>
            <a:r>
              <a:rPr lang="en" sz="1800">
                <a:solidFill>
                  <a:srgbClr val="000000"/>
                </a:solidFill>
              </a:rPr>
              <a:t> Registration closes</a:t>
            </a:r>
            <a:endParaRPr sz="18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100">
                <a:solidFill>
                  <a:srgbClr val="0000FF"/>
                </a:solidFill>
              </a:rPr>
              <a:t>Register through your employee training portal in My SLCC</a:t>
            </a:r>
            <a:endParaRPr sz="2100"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47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00000"/>
                </a:solidFill>
              </a:rPr>
              <a:t>For More Information </a:t>
            </a:r>
            <a:endParaRPr b="1" sz="2600"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Joanne Giordano, English (</a:t>
            </a:r>
            <a:r>
              <a:rPr lang="en" sz="1800" u="sng">
                <a:solidFill>
                  <a:schemeClr val="hlink"/>
                </a:solidFill>
                <a:hlinkClick r:id="rId3"/>
              </a:rPr>
              <a:t>joanne.giordano@slcc.edu</a:t>
            </a:r>
            <a:r>
              <a:rPr lang="en" sz="1800">
                <a:solidFill>
                  <a:schemeClr val="dk1"/>
                </a:solidFill>
              </a:rPr>
              <a:t>) 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Kristin Morley, Faculty Development (</a:t>
            </a:r>
            <a:r>
              <a:rPr lang="en" sz="1800" u="sng">
                <a:solidFill>
                  <a:schemeClr val="hlink"/>
                </a:solidFill>
                <a:highlight>
                  <a:schemeClr val="lt1"/>
                </a:highlight>
                <a:hlinkClick r:id="rId4"/>
              </a:rPr>
              <a:t>kristin.morley@slcc.edu</a:t>
            </a:r>
            <a:r>
              <a:rPr lang="en" sz="1800">
                <a:solidFill>
                  <a:schemeClr val="dk1"/>
                </a:solidFill>
                <a:highlight>
                  <a:schemeClr val="lt1"/>
                </a:highlight>
              </a:rPr>
              <a:t>)</a:t>
            </a:r>
            <a:endParaRPr sz="1800">
              <a:solidFill>
                <a:schemeClr val="dk1"/>
              </a:solidFill>
              <a:highlight>
                <a:schemeClr val="lt1"/>
              </a:highlight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 sz="1800">
                <a:solidFill>
                  <a:schemeClr val="dk1"/>
                </a:solidFill>
              </a:rPr>
              <a:t>Nancy Barrickman, Biology (</a:t>
            </a:r>
            <a:r>
              <a:rPr lang="en" sz="1800" u="sng">
                <a:solidFill>
                  <a:schemeClr val="hlink"/>
                </a:solidFill>
                <a:highlight>
                  <a:schemeClr val="lt1"/>
                </a:highlight>
                <a:hlinkClick r:id="rId5"/>
              </a:rPr>
              <a:t>nancy.barrickman@slcc.edu</a:t>
            </a:r>
            <a:r>
              <a:rPr lang="en" sz="1800">
                <a:solidFill>
                  <a:schemeClr val="dk1"/>
                </a:solidFill>
                <a:highlight>
                  <a:schemeClr val="lt1"/>
                </a:highlight>
              </a:rPr>
              <a:t>)</a:t>
            </a:r>
            <a:r>
              <a:rPr lang="en" sz="2000">
                <a:solidFill>
                  <a:schemeClr val="dk1"/>
                </a:solidFill>
                <a:highlight>
                  <a:schemeClr val="lt1"/>
                </a:highlight>
              </a:rPr>
              <a:t> </a:t>
            </a:r>
            <a:endParaRPr sz="2000">
              <a:solidFill>
                <a:schemeClr val="dk1"/>
              </a:solidFill>
              <a:highlight>
                <a:schemeClr val="lt1"/>
              </a:highlight>
            </a:endParaRPr>
          </a:p>
        </p:txBody>
      </p:sp>
      <p:sp>
        <p:nvSpPr>
          <p:cNvPr id="243" name="Google Shape;243;p47"/>
          <p:cNvSpPr txBox="1"/>
          <p:nvPr/>
        </p:nvSpPr>
        <p:spPr>
          <a:xfrm>
            <a:off x="4829100" y="1182125"/>
            <a:ext cx="3999900" cy="3386700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Diversity, Equity, and Inclusion in a Class</a:t>
            </a:r>
            <a:endParaRPr b="1"/>
          </a:p>
        </p:txBody>
      </p:sp>
      <p:sp>
        <p:nvSpPr>
          <p:cNvPr id="112" name="Google Shape;112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000FF"/>
                </a:solidFill>
              </a:rPr>
              <a:t>Diversity</a:t>
            </a:r>
            <a:r>
              <a:rPr lang="en" sz="2000">
                <a:solidFill>
                  <a:srgbClr val="000000"/>
                </a:solidFill>
              </a:rPr>
              <a:t>: People with different social and cultural identities are present; the course content and curriculum represent diverse perspectives.</a:t>
            </a:r>
            <a:endParaRPr sz="20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000FF"/>
                </a:solidFill>
              </a:rPr>
              <a:t>Equity</a:t>
            </a:r>
            <a:r>
              <a:rPr lang="en" sz="2000">
                <a:solidFill>
                  <a:srgbClr val="000000"/>
                </a:solidFill>
              </a:rPr>
              <a:t>:</a:t>
            </a:r>
            <a:r>
              <a:rPr lang="en" sz="2000">
                <a:solidFill>
                  <a:srgbClr val="000000"/>
                </a:solidFill>
                <a:highlight>
                  <a:srgbClr val="FFFFFF"/>
                </a:highlight>
              </a:rPr>
              <a:t> All students have equitable access to opportunities, fair treatment, resources for success, and fair processes.</a:t>
            </a:r>
            <a:endParaRPr sz="20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b="1" lang="en" sz="2000">
                <a:solidFill>
                  <a:srgbClr val="0000FF"/>
                </a:solidFill>
                <a:highlight>
                  <a:srgbClr val="FFFFFF"/>
                </a:highlight>
              </a:rPr>
              <a:t>Inclusion</a:t>
            </a:r>
            <a:r>
              <a:rPr lang="en" sz="2000">
                <a:solidFill>
                  <a:srgbClr val="000000"/>
                </a:solidFill>
                <a:highlight>
                  <a:srgbClr val="FFFFFF"/>
                </a:highlight>
              </a:rPr>
              <a:t>: The instructor and institution have created conditions in which all students can learn and succeed; all students are valued, feel safe, and have a sense of belonging within a community of other learners.</a:t>
            </a:r>
            <a:endParaRPr sz="2000">
              <a:solidFill>
                <a:srgbClr val="000000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What Is Equitable Teaching?</a:t>
            </a:r>
            <a:endParaRPr b="1"/>
          </a:p>
        </p:txBody>
      </p:sp>
      <p:sp>
        <p:nvSpPr>
          <p:cNvPr id="118" name="Google Shape;118;p28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●"/>
            </a:pPr>
            <a:r>
              <a:rPr lang="en" sz="1700">
                <a:solidFill>
                  <a:srgbClr val="000000"/>
                </a:solidFill>
                <a:highlight>
                  <a:srgbClr val="FFFFFF"/>
                </a:highlight>
              </a:rPr>
              <a:t>Creating conditions that provide </a:t>
            </a:r>
            <a:r>
              <a:rPr b="1" lang="en" sz="1700">
                <a:solidFill>
                  <a:srgbClr val="000000"/>
                </a:solidFill>
                <a:highlight>
                  <a:srgbClr val="FFFFFF"/>
                </a:highlight>
              </a:rPr>
              <a:t>all students</a:t>
            </a:r>
            <a:r>
              <a:rPr lang="en" sz="1700">
                <a:solidFill>
                  <a:srgbClr val="000000"/>
                </a:solidFill>
                <a:highlight>
                  <a:srgbClr val="FFFFFF"/>
                </a:highlight>
              </a:rPr>
              <a:t> with </a:t>
            </a:r>
            <a:r>
              <a:rPr i="1" lang="en" sz="1700">
                <a:solidFill>
                  <a:srgbClr val="000000"/>
                </a:solidFill>
                <a:highlight>
                  <a:srgbClr val="FFFFFF"/>
                </a:highlight>
              </a:rPr>
              <a:t>e</a:t>
            </a:r>
            <a:r>
              <a:rPr lang="en" sz="1700">
                <a:solidFill>
                  <a:srgbClr val="000000"/>
                </a:solidFill>
                <a:highlight>
                  <a:srgbClr val="FFFFFF"/>
                </a:highlight>
              </a:rPr>
              <a:t>qual opportunities for learning</a:t>
            </a:r>
            <a:endParaRPr sz="17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●"/>
            </a:pPr>
            <a:r>
              <a:rPr lang="en" sz="1700">
                <a:solidFill>
                  <a:srgbClr val="000000"/>
                </a:solidFill>
                <a:highlight>
                  <a:schemeClr val="lt1"/>
                </a:highlight>
              </a:rPr>
              <a:t>Recognizing and directly addressing structural inequities that interfere with learning and educational achievement</a:t>
            </a:r>
            <a:endParaRPr sz="1700">
              <a:solidFill>
                <a:srgbClr val="000000"/>
              </a:solidFill>
              <a:highlight>
                <a:schemeClr val="lt1"/>
              </a:highlight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●"/>
            </a:pPr>
            <a:r>
              <a:rPr lang="en" sz="1700">
                <a:solidFill>
                  <a:srgbClr val="000000"/>
                </a:solidFill>
                <a:highlight>
                  <a:srgbClr val="FFFFFF"/>
                </a:highlight>
              </a:rPr>
              <a:t>Using fair and transparent processes for teaching and assessing learning</a:t>
            </a:r>
            <a:endParaRPr sz="1700">
              <a:solidFill>
                <a:srgbClr val="000000"/>
              </a:solidFill>
              <a:highlight>
                <a:srgbClr val="FFFFFF"/>
              </a:highlight>
            </a:endParaRPr>
          </a:p>
        </p:txBody>
      </p:sp>
      <p:sp>
        <p:nvSpPr>
          <p:cNvPr id="119" name="Google Shape;119;p28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descr="Decorative image of the word equity. " id="120" name="Google Shape;120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76975" y="1152475"/>
            <a:ext cx="4588450" cy="3835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What Is Inclusive Teaching?</a:t>
            </a:r>
            <a:endParaRPr b="1"/>
          </a:p>
        </p:txBody>
      </p:sp>
      <p:sp>
        <p:nvSpPr>
          <p:cNvPr id="126" name="Google Shape;126;p29"/>
          <p:cNvSpPr txBox="1"/>
          <p:nvPr>
            <p:ph idx="1" type="body"/>
          </p:nvPr>
        </p:nvSpPr>
        <p:spPr>
          <a:xfrm>
            <a:off x="311700" y="1152475"/>
            <a:ext cx="48060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9250" lvl="0" marL="457200" rtl="0" algn="l">
              <a:spcBef>
                <a:spcPts val="900"/>
              </a:spcBef>
              <a:spcAft>
                <a:spcPts val="0"/>
              </a:spcAft>
              <a:buClr>
                <a:srgbClr val="000000"/>
              </a:buClr>
              <a:buSzPts val="1900"/>
              <a:buChar char="●"/>
            </a:pPr>
            <a:r>
              <a:rPr lang="en" sz="1900">
                <a:solidFill>
                  <a:srgbClr val="000000"/>
                </a:solidFill>
                <a:highlight>
                  <a:srgbClr val="FFFFFF"/>
                </a:highlight>
              </a:rPr>
              <a:t>Using teaching strategies that help</a:t>
            </a:r>
            <a:r>
              <a:rPr lang="en" sz="190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b="1" lang="en" sz="1900">
                <a:solidFill>
                  <a:srgbClr val="000000"/>
                </a:solidFill>
                <a:highlight>
                  <a:srgbClr val="FFFFFF"/>
                </a:highlight>
              </a:rPr>
              <a:t>all students</a:t>
            </a:r>
            <a:r>
              <a:rPr lang="en" sz="1900">
                <a:solidFill>
                  <a:srgbClr val="000000"/>
                </a:solidFill>
                <a:highlight>
                  <a:srgbClr val="FFFFFF"/>
                </a:highlight>
              </a:rPr>
              <a:t> do their best learning</a:t>
            </a:r>
            <a:endParaRPr sz="19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Char char="●"/>
            </a:pPr>
            <a:r>
              <a:rPr lang="en" sz="1900">
                <a:solidFill>
                  <a:srgbClr val="000000"/>
                </a:solidFill>
                <a:highlight>
                  <a:srgbClr val="FFFFFF"/>
                </a:highlight>
              </a:rPr>
              <a:t>Creating conditions for success</a:t>
            </a:r>
            <a:endParaRPr sz="19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Char char="●"/>
            </a:pPr>
            <a:r>
              <a:rPr lang="en" sz="1900">
                <a:solidFill>
                  <a:srgbClr val="000000"/>
                </a:solidFill>
                <a:highlight>
                  <a:srgbClr val="FFFFFF"/>
                </a:highlight>
              </a:rPr>
              <a:t>Responding to students’ unique needs</a:t>
            </a:r>
            <a:endParaRPr sz="19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Char char="●"/>
            </a:pPr>
            <a:r>
              <a:rPr lang="en" sz="1900">
                <a:solidFill>
                  <a:srgbClr val="000000"/>
                </a:solidFill>
                <a:highlight>
                  <a:srgbClr val="FFFFFF"/>
                </a:highlight>
              </a:rPr>
              <a:t>Valuing students’ diverse perspectives and experiences</a:t>
            </a:r>
            <a:endParaRPr sz="19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Char char="●"/>
            </a:pPr>
            <a:r>
              <a:rPr lang="en" sz="1900">
                <a:solidFill>
                  <a:srgbClr val="000000"/>
                </a:solidFill>
                <a:highlight>
                  <a:srgbClr val="FFFFFF"/>
                </a:highlight>
              </a:rPr>
              <a:t>Respecting students’ cultural and social identities </a:t>
            </a:r>
            <a:endParaRPr sz="19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Char char="●"/>
            </a:pPr>
            <a:r>
              <a:rPr lang="en" sz="1900">
                <a:solidFill>
                  <a:schemeClr val="dk1"/>
                </a:solidFill>
                <a:highlight>
                  <a:schemeClr val="lt1"/>
                </a:highlight>
              </a:rPr>
              <a:t>Creating a sense of belonging </a:t>
            </a:r>
            <a:endParaRPr sz="19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9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29"/>
          <p:cNvSpPr txBox="1"/>
          <p:nvPr>
            <p:ph idx="2" type="body"/>
          </p:nvPr>
        </p:nvSpPr>
        <p:spPr>
          <a:xfrm>
            <a:off x="5452100" y="1478750"/>
            <a:ext cx="3380100" cy="279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descr="Decorative image of pencils representing diverse learning experiences. " id="128" name="Google Shape;128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52200" y="1260150"/>
            <a:ext cx="3380101" cy="3098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30"/>
          <p:cNvSpPr txBox="1"/>
          <p:nvPr>
            <p:ph type="title"/>
          </p:nvPr>
        </p:nvSpPr>
        <p:spPr>
          <a:xfrm>
            <a:off x="311700" y="1131825"/>
            <a:ext cx="8520600" cy="186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700">
                <a:solidFill>
                  <a:srgbClr val="000000"/>
                </a:solidFill>
              </a:rPr>
              <a:t>A course or a classroom can have diversity but also be inequitable.</a:t>
            </a:r>
            <a:endParaRPr b="1" sz="37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3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500"/>
              <a:t>Structural Inequities for Community College Students</a:t>
            </a:r>
            <a:endParaRPr b="1" sz="2500"/>
          </a:p>
        </p:txBody>
      </p:sp>
      <p:sp>
        <p:nvSpPr>
          <p:cNvPr id="139" name="Google Shape;139;p31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Char char="●"/>
            </a:pPr>
            <a:r>
              <a:rPr lang="en" sz="1600">
                <a:solidFill>
                  <a:srgbClr val="000000"/>
                </a:solidFill>
              </a:rPr>
              <a:t>No</a:t>
            </a:r>
            <a:r>
              <a:rPr lang="en" sz="1600">
                <a:solidFill>
                  <a:srgbClr val="000000"/>
                </a:solidFill>
              </a:rPr>
              <a:t> internet access at home</a:t>
            </a:r>
            <a:endParaRPr sz="1600">
              <a:solidFill>
                <a:srgbClr val="000000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Char char="●"/>
            </a:pPr>
            <a:r>
              <a:rPr lang="en" sz="1600">
                <a:solidFill>
                  <a:srgbClr val="000000"/>
                </a:solidFill>
              </a:rPr>
              <a:t>Shared family study space or a computer </a:t>
            </a:r>
            <a:endParaRPr sz="1600">
              <a:solidFill>
                <a:srgbClr val="000000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Char char="●"/>
            </a:pPr>
            <a:r>
              <a:rPr lang="en" sz="1600">
                <a:solidFill>
                  <a:srgbClr val="000000"/>
                </a:solidFill>
              </a:rPr>
              <a:t>No control over work hours</a:t>
            </a:r>
            <a:endParaRPr sz="1600">
              <a:solidFill>
                <a:srgbClr val="000000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Char char="●"/>
            </a:pPr>
            <a:r>
              <a:rPr lang="en" sz="1600">
                <a:solidFill>
                  <a:srgbClr val="000000"/>
                </a:solidFill>
              </a:rPr>
              <a:t>Food insecurity</a:t>
            </a:r>
            <a:endParaRPr sz="1600">
              <a:solidFill>
                <a:srgbClr val="000000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Char char="●"/>
            </a:pPr>
            <a:r>
              <a:rPr lang="en" sz="1600">
                <a:solidFill>
                  <a:srgbClr val="000000"/>
                </a:solidFill>
              </a:rPr>
              <a:t>Lack of access to mental health services</a:t>
            </a:r>
            <a:endParaRPr sz="1600">
              <a:solidFill>
                <a:srgbClr val="000000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Char char="●"/>
            </a:pPr>
            <a:r>
              <a:rPr lang="en" sz="1600">
                <a:solidFill>
                  <a:srgbClr val="000000"/>
                </a:solidFill>
              </a:rPr>
              <a:t>Caregiver responsibilities</a:t>
            </a:r>
            <a:endParaRPr sz="1600">
              <a:solidFill>
                <a:srgbClr val="000000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Char char="●"/>
            </a:pPr>
            <a:r>
              <a:rPr lang="en" sz="1600">
                <a:solidFill>
                  <a:srgbClr val="000000"/>
                </a:solidFill>
              </a:rPr>
              <a:t>Unsafe living conditions because of housing discrimination</a:t>
            </a:r>
            <a:endParaRPr sz="1600">
              <a:solidFill>
                <a:srgbClr val="000000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Char char="●"/>
            </a:pPr>
            <a:r>
              <a:rPr lang="en" sz="1600">
                <a:solidFill>
                  <a:srgbClr val="000000"/>
                </a:solidFill>
              </a:rPr>
              <a:t>Inadequate transportation</a:t>
            </a:r>
            <a:endParaRPr sz="1600">
              <a:solidFill>
                <a:srgbClr val="000000"/>
              </a:solidFill>
            </a:endParaRPr>
          </a:p>
        </p:txBody>
      </p:sp>
      <p:sp>
        <p:nvSpPr>
          <p:cNvPr id="140" name="Google Shape;140;p31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000000"/>
                </a:solidFill>
              </a:rPr>
              <a:t>Barriers to learning and educational access that come from students’ social and cultural backgrounds, circumstances, or identities</a:t>
            </a:r>
            <a:endParaRPr sz="22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2200">
                <a:solidFill>
                  <a:srgbClr val="000000"/>
                </a:solidFill>
              </a:rPr>
              <a:t>Rooted in inequities in society--not students’ choices</a:t>
            </a:r>
            <a:endParaRPr sz="2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3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Equitable and Inclusive Teaching Practices Course</a:t>
            </a:r>
            <a:endParaRPr b="1"/>
          </a:p>
        </p:txBody>
      </p:sp>
      <p:sp>
        <p:nvSpPr>
          <p:cNvPr id="146" name="Google Shape;146;p3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800">
                <a:solidFill>
                  <a:srgbClr val="000000"/>
                </a:solidFill>
              </a:rPr>
              <a:t>Facilitated online faculty development </a:t>
            </a:r>
            <a:endParaRPr i="1" sz="1800"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" sz="1800">
                <a:solidFill>
                  <a:srgbClr val="000000"/>
                </a:solidFill>
              </a:rPr>
              <a:t>8 weeks + orientation and resources modules</a:t>
            </a:r>
            <a:endParaRPr sz="1800"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" sz="1800">
                <a:solidFill>
                  <a:srgbClr val="000000"/>
                </a:solidFill>
              </a:rPr>
              <a:t>Practical teaching strategies</a:t>
            </a:r>
            <a:endParaRPr sz="1800"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" sz="1800">
                <a:solidFill>
                  <a:srgbClr val="000000"/>
                </a:solidFill>
              </a:rPr>
              <a:t>Asynchronous interaction with other instructors</a:t>
            </a:r>
            <a:endParaRPr sz="1800"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" sz="1800">
                <a:solidFill>
                  <a:srgbClr val="000000"/>
                </a:solidFill>
              </a:rPr>
              <a:t>Adjunct compensation</a:t>
            </a:r>
            <a:endParaRPr sz="1800"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en" sz="1800">
                <a:solidFill>
                  <a:srgbClr val="000000"/>
                </a:solidFill>
              </a:rPr>
              <a:t>Open to anyone who teaches (or designs instructional materials)</a:t>
            </a:r>
            <a:endParaRPr sz="1800">
              <a:solidFill>
                <a:srgbClr val="000000"/>
              </a:solidFill>
            </a:endParaRPr>
          </a:p>
        </p:txBody>
      </p:sp>
      <p:sp>
        <p:nvSpPr>
          <p:cNvPr id="147" name="Google Shape;147;p32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32"/>
          <p:cNvSpPr txBox="1"/>
          <p:nvPr/>
        </p:nvSpPr>
        <p:spPr>
          <a:xfrm>
            <a:off x="5960275" y="1644600"/>
            <a:ext cx="6357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Decorative image with symbols representing different fields of study and learning. " id="149" name="Google Shape;149;p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1152475"/>
            <a:ext cx="4260299" cy="341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3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Equitable Teaching Starts with Course Design</a:t>
            </a:r>
            <a:endParaRPr b="1"/>
          </a:p>
        </p:txBody>
      </p:sp>
      <p:sp>
        <p:nvSpPr>
          <p:cNvPr id="155" name="Google Shape;155;p33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>
                <a:solidFill>
                  <a:srgbClr val="000000"/>
                </a:solidFill>
              </a:rPr>
              <a:t>Planned</a:t>
            </a:r>
            <a:endParaRPr sz="2000">
              <a:solidFill>
                <a:srgbClr val="000000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>
                <a:solidFill>
                  <a:srgbClr val="000000"/>
                </a:solidFill>
              </a:rPr>
              <a:t>Purposeful</a:t>
            </a:r>
            <a:endParaRPr sz="2000">
              <a:solidFill>
                <a:srgbClr val="000000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>
                <a:solidFill>
                  <a:srgbClr val="000000"/>
                </a:solidFill>
              </a:rPr>
              <a:t>Reflective (self-assessing)</a:t>
            </a:r>
            <a:endParaRPr sz="2000">
              <a:solidFill>
                <a:srgbClr val="000000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>
                <a:solidFill>
                  <a:srgbClr val="000000"/>
                </a:solidFill>
              </a:rPr>
              <a:t>Transparent</a:t>
            </a:r>
            <a:endParaRPr sz="2000">
              <a:solidFill>
                <a:srgbClr val="000000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>
                <a:solidFill>
                  <a:srgbClr val="000000"/>
                </a:solidFill>
              </a:rPr>
              <a:t>Student-centered</a:t>
            </a:r>
            <a:endParaRPr sz="2000">
              <a:solidFill>
                <a:srgbClr val="000000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>
                <a:solidFill>
                  <a:srgbClr val="000000"/>
                </a:solidFill>
              </a:rPr>
              <a:t>Learning-focused</a:t>
            </a:r>
            <a:endParaRPr sz="2000">
              <a:solidFill>
                <a:srgbClr val="000000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>
                <a:solidFill>
                  <a:srgbClr val="000000"/>
                </a:solidFill>
              </a:rPr>
              <a:t>Process-based</a:t>
            </a:r>
            <a:endParaRPr sz="2000">
              <a:solidFill>
                <a:srgbClr val="000000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>
                <a:solidFill>
                  <a:srgbClr val="000000"/>
                </a:solidFill>
              </a:rPr>
              <a:t>Disciplinary</a:t>
            </a:r>
            <a:endParaRPr sz="2000">
              <a:solidFill>
                <a:srgbClr val="000000"/>
              </a:solidFill>
            </a:endParaRPr>
          </a:p>
        </p:txBody>
      </p:sp>
      <p:sp>
        <p:nvSpPr>
          <p:cNvPr id="156" name="Google Shape;156;p3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descr="Decorative image of the word design. " id="157" name="Google Shape;157;p3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11600" y="1152475"/>
            <a:ext cx="4520699" cy="34879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